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Black" panose="02000000000000000000" pitchFamily="2" charset="0"/>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hLYoDkM2Peyn33C0yhN0i01RQ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p:restoredTop sz="94616"/>
  </p:normalViewPr>
  <p:slideViewPr>
    <p:cSldViewPr snapToGrid="0" snapToObjects="1">
      <p:cViewPr varScale="1">
        <p:scale>
          <a:sx n="122" d="100"/>
          <a:sy n="122" d="100"/>
        </p:scale>
        <p:origin x="2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1d54bcec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d1d54bcec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rgbClr val="222222"/>
                </a:solidFill>
                <a:latin typeface="Roboto"/>
                <a:ea typeface="Roboto"/>
                <a:cs typeface="Roboto"/>
                <a:sym typeface="Roboto"/>
              </a:rPr>
              <a:t>Leader:</a:t>
            </a:r>
            <a:r>
              <a:rPr lang="en-US">
                <a:solidFill>
                  <a:srgbClr val="222222"/>
                </a:solidFill>
                <a:latin typeface="Roboto"/>
                <a:ea typeface="Roboto"/>
                <a:cs typeface="Roboto"/>
                <a:sym typeface="Roboto"/>
              </a:rPr>
              <a:t> I invite you, now, to check that you are in a comfortable position, loosening and softening your body, as needed. </a:t>
            </a:r>
            <a:endParaRPr>
              <a:solidFill>
                <a:srgbClr val="22222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latin typeface="Roboto"/>
                <a:ea typeface="Roboto"/>
                <a:cs typeface="Roboto"/>
                <a:sym typeface="Roboto"/>
              </a:rPr>
              <a:t>Zoom group - invite group to turn off cameras, if they wish.</a:t>
            </a:r>
            <a:endParaRPr i="1">
              <a:solidFill>
                <a:srgbClr val="22222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200">
                <a:solidFill>
                  <a:srgbClr val="222222"/>
                </a:solidFill>
                <a:latin typeface="Roboto"/>
                <a:ea typeface="Roboto"/>
                <a:cs typeface="Roboto"/>
                <a:sym typeface="Roboto"/>
              </a:rPr>
              <a:t>I invite you, now, to check that you are in a comfortable position, loosening and softening your body, as needed. You may close your eyes or soften your gaze, whichever feels more comfortable for you…Beginning to settle yourself [by noticing and putting aside any concerns, unfinished plans, or tensions from this day]...as  we take the turn inward, putting ourselves in the presence of God… You may take a few long deep, cleansing breaths, tuning in to the movement of your breath collecting your attention…Breathing in the breath of Spirit, breathing out compassion and care…Breathing in the breath of the Spirit, breathing out welcome and generosity. When you notice thoughts or emotions arising, simply take note and then return your attention, very gently, to your breathing…there is no need to push thoughts or feelings away. Instead, maintain a posture of welcome to your own interior movements. </a:t>
            </a:r>
            <a:endParaRPr>
              <a:solidFill>
                <a:srgbClr val="22222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200">
                <a:solidFill>
                  <a:srgbClr val="222222"/>
                </a:solidFill>
                <a:latin typeface="Roboto"/>
                <a:ea typeface="Roboto"/>
                <a:cs typeface="Roboto"/>
                <a:sym typeface="Roboto"/>
              </a:rPr>
              <a:t>Continue attending to the breath as you join, in the silence of your heart, in these prayers for the healing of the world:</a:t>
            </a:r>
            <a:endParaRPr>
              <a:solidFill>
                <a:srgbClr val="222222"/>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1200" i="1">
                <a:solidFill>
                  <a:srgbClr val="222222"/>
                </a:solidFill>
                <a:latin typeface="Roboto"/>
                <a:ea typeface="Roboto"/>
                <a:cs typeface="Roboto"/>
                <a:sym typeface="Roboto"/>
              </a:rPr>
              <a:t>May we be in loving service to all.</a:t>
            </a:r>
            <a:endParaRPr>
              <a:solidFill>
                <a:srgbClr val="22222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we be tenacious in humility and deeper understanding.</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we promote the dignity of every human being.</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we understand ourselves to be part of the natural world.</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all children be encouraged to grow and flourish.</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all women be encouraged to grow and flourish.</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we reverence God in all of God’s creation.</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all people find relief from struggle and pain.</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May our compassion and hope radiate to all forms of life.</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i="1">
                <a:solidFill>
                  <a:srgbClr val="38761D"/>
                </a:solidFill>
                <a:latin typeface="Roboto"/>
                <a:ea typeface="Roboto"/>
                <a:cs typeface="Roboto"/>
                <a:sym typeface="Roboto"/>
              </a:rPr>
              <a:t>And may our faithful witness be for the healing of the world.</a:t>
            </a:r>
            <a:r>
              <a:rPr lang="en-US" sz="1200">
                <a:solidFill>
                  <a:srgbClr val="38761D"/>
                </a:solidFill>
                <a:latin typeface="Roboto"/>
                <a:ea typeface="Roboto"/>
                <a:cs typeface="Roboto"/>
                <a:sym typeface="Roboto"/>
              </a:rPr>
              <a:t>  </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a:solidFill>
                  <a:srgbClr val="38761D"/>
                </a:solidFill>
                <a:latin typeface="Roboto"/>
                <a:ea typeface="Roboto"/>
                <a:cs typeface="Roboto"/>
                <a:sym typeface="Roboto"/>
              </a:rPr>
              <a:t>Continue breathing, imagining that with each exhale, you are widening your circle of concern, to include the whole world, from those closest to you to those furthest away. </a:t>
            </a:r>
            <a:endParaRPr>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rgbClr val="38761D"/>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200">
                <a:solidFill>
                  <a:srgbClr val="38761D"/>
                </a:solidFill>
                <a:latin typeface="Roboto"/>
                <a:ea typeface="Roboto"/>
                <a:cs typeface="Roboto"/>
                <a:sym typeface="Roboto"/>
              </a:rPr>
              <a:t>When you are ready, set an intention for how you would participate in today’s session…and slowly return your awareness to this community gathered.</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170" name="Google Shape;170;gd1d54bcec0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latin typeface="Roboto"/>
                <a:ea typeface="Roboto"/>
                <a:cs typeface="Roboto"/>
                <a:sym typeface="Roboto"/>
              </a:rPr>
              <a:t>Leader:</a:t>
            </a:r>
            <a:r>
              <a:rPr lang="en-US">
                <a:latin typeface="Roboto"/>
                <a:ea typeface="Roboto"/>
                <a:cs typeface="Roboto"/>
                <a:sym typeface="Roboto"/>
              </a:rPr>
              <a:t> This session we are exploring how the </a:t>
            </a:r>
            <a:r>
              <a:rPr lang="en-US">
                <a:highlight>
                  <a:schemeClr val="lt1"/>
                </a:highlight>
                <a:latin typeface="Roboto"/>
                <a:ea typeface="Roboto"/>
                <a:cs typeface="Roboto"/>
                <a:sym typeface="Roboto"/>
              </a:rPr>
              <a:t>Episcopal Relief &amp; Development helps communities nurture healthy children under age six and why the first 1,000 days of a child’s life is so important to their overall development.</a:t>
            </a:r>
            <a:endParaRPr sz="400"/>
          </a:p>
        </p:txBody>
      </p:sp>
      <p:sp>
        <p:nvSpPr>
          <p:cNvPr id="177" name="Google Shape;17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14945cd0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14945cd0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Leader:</a:t>
            </a:r>
            <a:r>
              <a:rPr lang="en-US"/>
              <a:t> Read aloud.</a:t>
            </a:r>
            <a:endParaRPr/>
          </a:p>
        </p:txBody>
      </p:sp>
      <p:sp>
        <p:nvSpPr>
          <p:cNvPr id="183" name="Google Shape;183;g1114945cd0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206230b7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1206230b7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Leader:</a:t>
            </a:r>
            <a:r>
              <a:rPr lang="en-US"/>
              <a:t> Read or invite someone to read </a:t>
            </a:r>
            <a:r>
              <a:rPr lang="en-US">
                <a:latin typeface="Roboto"/>
                <a:ea typeface="Roboto"/>
                <a:cs typeface="Roboto"/>
                <a:sym typeface="Roboto"/>
              </a:rPr>
              <a:t>the</a:t>
            </a:r>
            <a:r>
              <a:rPr lang="en-US"/>
              <a:t> description, here. </a:t>
            </a:r>
            <a:endParaRPr/>
          </a:p>
        </p:txBody>
      </p:sp>
      <p:sp>
        <p:nvSpPr>
          <p:cNvPr id="191" name="Google Shape;191;g11206230b7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206230b77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11206230b7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Leader:</a:t>
            </a:r>
            <a:r>
              <a:rPr lang="en-US"/>
              <a:t> Read or invite someone to read </a:t>
            </a:r>
            <a:r>
              <a:rPr lang="en-US">
                <a:latin typeface="Roboto"/>
                <a:ea typeface="Roboto"/>
                <a:cs typeface="Roboto"/>
                <a:sym typeface="Roboto"/>
              </a:rPr>
              <a:t>the</a:t>
            </a:r>
            <a:r>
              <a:rPr lang="en-US"/>
              <a:t> description, here. </a:t>
            </a:r>
            <a:endParaRPr/>
          </a:p>
        </p:txBody>
      </p:sp>
      <p:sp>
        <p:nvSpPr>
          <p:cNvPr id="191" name="Google Shape;191;g11206230b77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35077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206230b7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1206230b7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Roboto"/>
                <a:ea typeface="Roboto"/>
                <a:cs typeface="Roboto"/>
                <a:sym typeface="Roboto"/>
              </a:rPr>
              <a:t>Leader: Read or invite someone to read the description, here. </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199" name="Google Shape;199;g11206230b77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526634df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1526634df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Roboto"/>
                <a:ea typeface="Roboto"/>
                <a:cs typeface="Roboto"/>
                <a:sym typeface="Roboto"/>
              </a:rPr>
              <a:t>Leader: Read or invite someone to read the description, here. </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207" name="Google Shape;207;g11526634df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14945cd08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114945cd08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Roboto"/>
                <a:ea typeface="Roboto"/>
                <a:cs typeface="Roboto"/>
                <a:sym typeface="Roboto"/>
              </a:rPr>
              <a:t>Leader:</a:t>
            </a:r>
            <a:r>
              <a:rPr lang="en-US">
                <a:latin typeface="Roboto"/>
                <a:ea typeface="Roboto"/>
                <a:cs typeface="Roboto"/>
                <a:sym typeface="Roboto"/>
              </a:rPr>
              <a:t> Let’s take a look at how these priorities play out on the ground and in community.</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US">
                <a:latin typeface="Roboto"/>
                <a:ea typeface="Roboto"/>
                <a:cs typeface="Roboto"/>
                <a:sym typeface="Roboto"/>
              </a:rPr>
              <a:t>Note to leader: Video is 2:55 minutes.</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215" name="Google Shape;215;g1114945cd08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14945cd08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114945cd08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US" sz="1200" b="1">
                <a:highlight>
                  <a:schemeClr val="lt1"/>
                </a:highlight>
                <a:latin typeface="Roboto"/>
                <a:ea typeface="Roboto"/>
                <a:cs typeface="Roboto"/>
                <a:sym typeface="Roboto"/>
              </a:rPr>
              <a:t>In order to ensure that everyone who wants to share has the opportunity to speak, we will proceed in the following way:</a:t>
            </a:r>
            <a:endParaRPr>
              <a:latin typeface="Roboto"/>
              <a:ea typeface="Roboto"/>
              <a:cs typeface="Roboto"/>
              <a:sym typeface="Roboto"/>
            </a:endParaRPr>
          </a:p>
          <a:p>
            <a:pPr marL="457200" lvl="0" indent="-304800" algn="l" rtl="0">
              <a:lnSpc>
                <a:spcPct val="115000"/>
              </a:lnSpc>
              <a:spcBef>
                <a:spcPts val="1200"/>
              </a:spcBef>
              <a:spcAft>
                <a:spcPts val="0"/>
              </a:spcAft>
              <a:buSzPts val="1200"/>
              <a:buFont typeface="Roboto"/>
              <a:buAutoNum type="arabicPeriod"/>
            </a:pPr>
            <a:r>
              <a:rPr lang="en-US" u="sng">
                <a:highlight>
                  <a:schemeClr val="lt1"/>
                </a:highlight>
                <a:latin typeface="Roboto"/>
                <a:ea typeface="Roboto"/>
                <a:cs typeface="Roboto"/>
                <a:sym typeface="Roboto"/>
              </a:rPr>
              <a:t>The leader or a designated person will share first.</a:t>
            </a:r>
            <a:r>
              <a:rPr lang="en-US">
                <a:highlight>
                  <a:schemeClr val="lt1"/>
                </a:highlight>
                <a:latin typeface="Roboto"/>
                <a:ea typeface="Roboto"/>
                <a:cs typeface="Roboto"/>
                <a:sym typeface="Roboto"/>
              </a:rPr>
              <a:t> After that person has </a:t>
            </a:r>
            <a:r>
              <a:rPr lang="en-US" sz="1200">
                <a:highlight>
                  <a:schemeClr val="lt1"/>
                </a:highlight>
                <a:latin typeface="Roboto"/>
                <a:ea typeface="Roboto"/>
                <a:cs typeface="Roboto"/>
                <a:sym typeface="Roboto"/>
              </a:rPr>
              <a:t>spoken, he or she then invites another to share. After the next person has spoken, that person is given the privilege to invite another to share.</a:t>
            </a:r>
            <a:br>
              <a:rPr lang="en-US">
                <a:highlight>
                  <a:schemeClr val="lt1"/>
                </a:highlight>
                <a:latin typeface="Roboto"/>
                <a:ea typeface="Roboto"/>
                <a:cs typeface="Roboto"/>
                <a:sym typeface="Roboto"/>
              </a:rPr>
            </a:br>
            <a:endParaRPr>
              <a:highlight>
                <a:schemeClr val="lt1"/>
              </a:highlight>
              <a:latin typeface="Roboto"/>
              <a:ea typeface="Roboto"/>
              <a:cs typeface="Roboto"/>
              <a:sym typeface="Roboto"/>
            </a:endParaRPr>
          </a:p>
          <a:p>
            <a:pPr marL="457200" lvl="0" indent="-304800" algn="l" rtl="0">
              <a:lnSpc>
                <a:spcPct val="115000"/>
              </a:lnSpc>
              <a:spcBef>
                <a:spcPts val="0"/>
              </a:spcBef>
              <a:spcAft>
                <a:spcPts val="0"/>
              </a:spcAft>
              <a:buSzPts val="1200"/>
              <a:buFont typeface="Roboto"/>
              <a:buAutoNum type="arabicPeriod"/>
            </a:pPr>
            <a:r>
              <a:rPr lang="en-US" sz="1200">
                <a:highlight>
                  <a:schemeClr val="lt1"/>
                </a:highlight>
                <a:latin typeface="Roboto"/>
                <a:ea typeface="Roboto"/>
                <a:cs typeface="Roboto"/>
                <a:sym typeface="Roboto"/>
              </a:rPr>
              <a:t>If you are not ready to share yet, say “I pass for now” and we will invite you to share later on. If you don’t want to say anything at all, simply say “pass” and proceed to invite another to share. We will do this until everyone has been invited.</a:t>
            </a:r>
            <a:endParaRPr>
              <a:latin typeface="Roboto"/>
              <a:ea typeface="Roboto"/>
              <a:cs typeface="Roboto"/>
              <a:sym typeface="Roboto"/>
            </a:endParaRPr>
          </a:p>
          <a:p>
            <a:pPr marL="0" lvl="0" indent="0" algn="l" rtl="0">
              <a:lnSpc>
                <a:spcPct val="115000"/>
              </a:lnSpc>
              <a:spcBef>
                <a:spcPts val="1200"/>
              </a:spcBef>
              <a:spcAft>
                <a:spcPts val="0"/>
              </a:spcAft>
              <a:buSzPts val="1400"/>
              <a:buNone/>
            </a:pPr>
            <a:r>
              <a:rPr lang="en-US" sz="1200" i="1">
                <a:highlight>
                  <a:schemeClr val="lt1"/>
                </a:highlight>
                <a:latin typeface="Roboto"/>
                <a:ea typeface="Roboto"/>
                <a:cs typeface="Roboto"/>
                <a:sym typeface="Roboto"/>
              </a:rPr>
              <a:t>The </a:t>
            </a:r>
            <a:r>
              <a:rPr lang="en-US" sz="1200" b="1" i="1">
                <a:highlight>
                  <a:schemeClr val="lt1"/>
                </a:highlight>
                <a:latin typeface="Roboto"/>
                <a:ea typeface="Roboto"/>
                <a:cs typeface="Roboto"/>
                <a:sym typeface="Roboto"/>
              </a:rPr>
              <a:t>Mutual Invitation</a:t>
            </a:r>
            <a:r>
              <a:rPr lang="en-US" sz="1200" i="1">
                <a:highlight>
                  <a:schemeClr val="lt1"/>
                </a:highlight>
                <a:latin typeface="Roboto"/>
                <a:ea typeface="Roboto"/>
                <a:cs typeface="Roboto"/>
                <a:sym typeface="Roboto"/>
              </a:rPr>
              <a:t> process is used in order to insure that everyone who wants to share has the opportunity to speak when the catalyst gives the instruction to do so. As group members become more accustomed to using this tool, they make connections with everyone in the session, because they invite each speaker by name. </a:t>
            </a:r>
            <a:endParaRPr>
              <a:latin typeface="Roboto"/>
              <a:ea typeface="Roboto"/>
              <a:cs typeface="Roboto"/>
              <a:sym typeface="Roboto"/>
            </a:endParaRPr>
          </a:p>
          <a:p>
            <a:pPr marL="0" lvl="0" indent="0" algn="l" rtl="0">
              <a:lnSpc>
                <a:spcPct val="115000"/>
              </a:lnSpc>
              <a:spcBef>
                <a:spcPts val="1200"/>
              </a:spcBef>
              <a:spcAft>
                <a:spcPts val="0"/>
              </a:spcAft>
              <a:buSzPts val="1400"/>
              <a:buNone/>
            </a:pPr>
            <a:r>
              <a:rPr lang="en-US" sz="1200" i="1">
                <a:highlight>
                  <a:schemeClr val="lt1"/>
                </a:highlight>
                <a:latin typeface="Roboto"/>
                <a:ea typeface="Roboto"/>
                <a:cs typeface="Roboto"/>
                <a:sym typeface="Roboto"/>
              </a:rPr>
              <a:t>When Mutual Invitation is used, it encourages deep and holy listening to one another, because there </a:t>
            </a:r>
            <a:r>
              <a:rPr lang="en-US" i="1">
                <a:highlight>
                  <a:schemeClr val="lt1"/>
                </a:highlight>
                <a:latin typeface="Roboto"/>
                <a:ea typeface="Roboto"/>
                <a:cs typeface="Roboto"/>
                <a:sym typeface="Roboto"/>
              </a:rPr>
              <a:t>is no conversation</a:t>
            </a:r>
            <a:r>
              <a:rPr lang="en-US" sz="1200" i="1">
                <a:highlight>
                  <a:schemeClr val="lt1"/>
                </a:highlight>
                <a:latin typeface="Roboto"/>
                <a:ea typeface="Roboto"/>
                <a:cs typeface="Roboto"/>
                <a:sym typeface="Roboto"/>
              </a:rPr>
              <a:t> until everyone has spoken</a:t>
            </a:r>
            <a:r>
              <a:rPr lang="en-US" i="1">
                <a:highlight>
                  <a:schemeClr val="lt1"/>
                </a:highlight>
                <a:latin typeface="Roboto"/>
                <a:ea typeface="Roboto"/>
                <a:cs typeface="Roboto"/>
                <a:sym typeface="Roboto"/>
              </a:rPr>
              <a:t> once.</a:t>
            </a:r>
            <a:endParaRPr sz="1200">
              <a:latin typeface="Roboto"/>
              <a:ea typeface="Roboto"/>
              <a:cs typeface="Roboto"/>
              <a:sym typeface="Roboto"/>
            </a:endParaRPr>
          </a:p>
          <a:p>
            <a:pPr marL="0" lvl="0" indent="0" algn="l" rtl="0">
              <a:lnSpc>
                <a:spcPct val="100000"/>
              </a:lnSpc>
              <a:spcBef>
                <a:spcPts val="1200"/>
              </a:spcBef>
              <a:spcAft>
                <a:spcPts val="0"/>
              </a:spcAft>
              <a:buSzPts val="1400"/>
              <a:buNone/>
            </a:pPr>
            <a:endParaRPr/>
          </a:p>
        </p:txBody>
      </p:sp>
      <p:sp>
        <p:nvSpPr>
          <p:cNvPr id="223" name="Google Shape;223;g1114945cd08_1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14945cd08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1114945cd08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Leader: Offer your response first and then select the next participant to share (i.e., mutual invitation.)</a:t>
            </a:r>
            <a:endParaRPr/>
          </a:p>
          <a:p>
            <a:pPr marL="0" lvl="0" indent="0" algn="l" rtl="0">
              <a:lnSpc>
                <a:spcPct val="100000"/>
              </a:lnSpc>
              <a:spcBef>
                <a:spcPts val="0"/>
              </a:spcBef>
              <a:spcAft>
                <a:spcPts val="0"/>
              </a:spcAft>
              <a:buSzPts val="1400"/>
              <a:buNone/>
            </a:pPr>
            <a:endParaRPr/>
          </a:p>
        </p:txBody>
      </p:sp>
      <p:sp>
        <p:nvSpPr>
          <p:cNvPr id="231" name="Google Shape;231;g1114945cd08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1d54bcec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Read or paraphrase introduction.</a:t>
            </a:r>
            <a:endParaRPr>
              <a:latin typeface="Roboto"/>
              <a:ea typeface="Roboto"/>
              <a:cs typeface="Roboto"/>
              <a:sym typeface="Roboto"/>
            </a:endParaRPr>
          </a:p>
        </p:txBody>
      </p:sp>
      <p:sp>
        <p:nvSpPr>
          <p:cNvPr id="114" name="Google Shape;114;gd1d54bcec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17924e5b2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17924e5b2b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Leader: Offer your response first and then select the next participant to share (i.e., mutual invitation.)</a:t>
            </a:r>
            <a:endParaRPr>
              <a:latin typeface="Roboto"/>
              <a:ea typeface="Roboto"/>
              <a:cs typeface="Roboto"/>
              <a:sym typeface="Roboto"/>
            </a:endParaRPr>
          </a:p>
        </p:txBody>
      </p:sp>
      <p:sp>
        <p:nvSpPr>
          <p:cNvPr id="239" name="Google Shape;239;g117924e5b2b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Invite the group to brainstorm ideas for ongoing learning and action (popcorn style.)</a:t>
            </a:r>
            <a:endParaRPr>
              <a:latin typeface="Roboto"/>
              <a:ea typeface="Roboto"/>
              <a:cs typeface="Roboto"/>
              <a:sym typeface="Roboto"/>
            </a:endParaRPr>
          </a:p>
        </p:txBody>
      </p:sp>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Remind group of their commitment to ongoing prayer (Rule of Life.)</a:t>
            </a:r>
            <a:endParaRPr>
              <a:latin typeface="Roboto"/>
              <a:ea typeface="Roboto"/>
              <a:cs typeface="Roboto"/>
              <a:sym typeface="Roboto"/>
            </a:endParaRPr>
          </a:p>
        </p:txBody>
      </p:sp>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14945cd08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14945cd08_1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Invite participants to pray together.</a:t>
            </a:r>
            <a:endParaRPr>
              <a:latin typeface="Roboto"/>
              <a:ea typeface="Roboto"/>
              <a:cs typeface="Roboto"/>
              <a:sym typeface="Roboto"/>
            </a:endParaRPr>
          </a:p>
        </p:txBody>
      </p:sp>
      <p:sp>
        <p:nvSpPr>
          <p:cNvPr id="259" name="Google Shape;259;g1114945cd08_1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dirty="0">
                <a:latin typeface="Roboto"/>
                <a:ea typeface="Roboto"/>
                <a:cs typeface="Roboto"/>
                <a:sym typeface="Roboto"/>
              </a:rPr>
              <a:t>Leader:</a:t>
            </a:r>
            <a:r>
              <a:rPr lang="en-US" dirty="0">
                <a:latin typeface="Roboto"/>
                <a:ea typeface="Roboto"/>
                <a:cs typeface="Roboto"/>
                <a:sym typeface="Roboto"/>
              </a:rPr>
              <a:t> Encourage participants to discover additional online resources in their favorite learning modalities.</a:t>
            </a:r>
            <a:endParaRPr dirty="0">
              <a:latin typeface="Roboto"/>
              <a:ea typeface="Roboto"/>
              <a:cs typeface="Roboto"/>
              <a:sym typeface="Roboto"/>
            </a:endParaRPr>
          </a:p>
          <a:p>
            <a:pPr marL="0" lvl="0" indent="0" algn="l" rtl="0">
              <a:lnSpc>
                <a:spcPct val="100000"/>
              </a:lnSpc>
              <a:spcBef>
                <a:spcPts val="0"/>
              </a:spcBef>
              <a:spcAft>
                <a:spcPts val="0"/>
              </a:spcAft>
              <a:buSzPts val="1400"/>
              <a:buFont typeface="Calibri"/>
              <a:buNone/>
            </a:pPr>
            <a:endParaRPr dirty="0"/>
          </a:p>
        </p:txBody>
      </p:sp>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Leader:</a:t>
            </a:r>
            <a:r>
              <a:rPr lang="en-US"/>
              <a:t> Thank you for your participation and support of this important work. This curriculum was developed as part of the ONE THOUSAND DAYS OF LOVE campaign.</a:t>
            </a:r>
            <a:endParaRPr/>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b243083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Invite participants to join in the prayer.</a:t>
            </a:r>
            <a:endParaRPr>
              <a:latin typeface="Roboto"/>
              <a:ea typeface="Roboto"/>
              <a:cs typeface="Roboto"/>
              <a:sym typeface="Roboto"/>
            </a:endParaRPr>
          </a:p>
        </p:txBody>
      </p:sp>
      <p:sp>
        <p:nvSpPr>
          <p:cNvPr id="120" name="Google Shape;120;g12b243083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1d54bcec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d1d54bcec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 </a:t>
            </a:r>
            <a:r>
              <a:rPr lang="en-US">
                <a:latin typeface="Roboto"/>
                <a:ea typeface="Roboto"/>
                <a:cs typeface="Roboto"/>
                <a:sym typeface="Roboto"/>
              </a:rPr>
              <a:t>Explain that there are three ways in which the learning community will commit to a </a:t>
            </a:r>
            <a:r>
              <a:rPr lang="en-US" i="1">
                <a:latin typeface="Roboto"/>
                <a:ea typeface="Roboto"/>
                <a:cs typeface="Roboto"/>
                <a:sym typeface="Roboto"/>
              </a:rPr>
              <a:t>rule of life</a:t>
            </a:r>
            <a:r>
              <a:rPr lang="en-US">
                <a:latin typeface="Roboto"/>
                <a:ea typeface="Roboto"/>
                <a:cs typeface="Roboto"/>
                <a:sym typeface="Roboto"/>
              </a:rPr>
              <a:t> during the sessions. In other words, the sacred context of each session is understood to include prayer and meditation, together and at home. </a:t>
            </a:r>
            <a:endParaRPr>
              <a:latin typeface="Roboto"/>
              <a:ea typeface="Roboto"/>
              <a:cs typeface="Roboto"/>
              <a:sym typeface="Roboto"/>
            </a:endParaRPr>
          </a:p>
        </p:txBody>
      </p:sp>
      <p:sp>
        <p:nvSpPr>
          <p:cNvPr id="127" name="Google Shape;127;gd1d54bcec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b="1">
                <a:latin typeface="Roboto"/>
                <a:ea typeface="Roboto"/>
                <a:cs typeface="Roboto"/>
                <a:sym typeface="Roboto"/>
              </a:rPr>
              <a:t>Leader:</a:t>
            </a:r>
            <a:r>
              <a:rPr lang="en-US">
                <a:latin typeface="Roboto"/>
                <a:ea typeface="Roboto"/>
                <a:cs typeface="Roboto"/>
                <a:sym typeface="Roboto"/>
              </a:rPr>
              <a:t> This session begins with a description of our topic. Read aloud or invite a reader.</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134" name="Google Shape;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1d54bcec0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d1d54bcec0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latin typeface="Roboto"/>
                <a:ea typeface="Roboto"/>
                <a:cs typeface="Roboto"/>
                <a:sym typeface="Roboto"/>
              </a:rPr>
              <a:t>Leader:</a:t>
            </a:r>
            <a:r>
              <a:rPr lang="en-US">
                <a:latin typeface="Roboto"/>
                <a:ea typeface="Roboto"/>
                <a:cs typeface="Roboto"/>
                <a:sym typeface="Roboto"/>
              </a:rPr>
              <a:t> In this Ritual of Dedication, invite online participants to light a candle, take some deep breaths, and pray the opening prayer aloud, together. (“Let us pray…”) </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Arial"/>
              <a:buNone/>
            </a:pPr>
            <a:endParaRPr>
              <a:latin typeface="Roboto"/>
              <a:ea typeface="Roboto"/>
              <a:cs typeface="Roboto"/>
              <a:sym typeface="Roboto"/>
            </a:endParaRPr>
          </a:p>
        </p:txBody>
      </p:sp>
      <p:sp>
        <p:nvSpPr>
          <p:cNvPr id="142" name="Google Shape;142;gd1d54bcec0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7924e5b2b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17924e5b2b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latin typeface="Roboto"/>
                <a:ea typeface="Roboto"/>
                <a:cs typeface="Roboto"/>
                <a:sym typeface="Roboto"/>
              </a:rPr>
              <a:t>Leader:</a:t>
            </a:r>
            <a:r>
              <a:rPr lang="en-US">
                <a:latin typeface="Roboto"/>
                <a:ea typeface="Roboto"/>
                <a:cs typeface="Roboto"/>
                <a:sym typeface="Roboto"/>
              </a:rPr>
              <a:t> </a:t>
            </a:r>
            <a:r>
              <a:rPr lang="en-US" sz="1200">
                <a:latin typeface="Roboto"/>
                <a:ea typeface="Roboto"/>
                <a:cs typeface="Roboto"/>
                <a:sym typeface="Roboto"/>
              </a:rPr>
              <a:t>In this Ritual of Dedication, </a:t>
            </a:r>
            <a:r>
              <a:rPr lang="en-US">
                <a:latin typeface="Roboto"/>
                <a:ea typeface="Roboto"/>
                <a:cs typeface="Roboto"/>
                <a:sym typeface="Roboto"/>
              </a:rPr>
              <a:t>invite online participants</a:t>
            </a:r>
            <a:r>
              <a:rPr lang="en-US" sz="1200">
                <a:latin typeface="Roboto"/>
                <a:ea typeface="Roboto"/>
                <a:cs typeface="Roboto"/>
                <a:sym typeface="Roboto"/>
              </a:rPr>
              <a:t> to light a candle, take some deep breaths, and </a:t>
            </a:r>
            <a:r>
              <a:rPr lang="en-US">
                <a:latin typeface="Roboto"/>
                <a:ea typeface="Roboto"/>
                <a:cs typeface="Roboto"/>
                <a:sym typeface="Roboto"/>
              </a:rPr>
              <a:t>pray the opening prayer aloud, together. (“Let us pray…”) </a:t>
            </a:r>
            <a:endParaRPr/>
          </a:p>
        </p:txBody>
      </p:sp>
      <p:sp>
        <p:nvSpPr>
          <p:cNvPr id="150" name="Google Shape;150;g117924e5b2b_2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Roboto"/>
                <a:ea typeface="Roboto"/>
                <a:cs typeface="Roboto"/>
                <a:sym typeface="Roboto"/>
              </a:rPr>
              <a:t>Leader:</a:t>
            </a:r>
            <a:r>
              <a:rPr lang="en-US">
                <a:latin typeface="Roboto"/>
                <a:ea typeface="Roboto"/>
                <a:cs typeface="Roboto"/>
                <a:sym typeface="Roboto"/>
              </a:rPr>
              <a:t> Invite each participant to share their name and a word for what is on their heart today.</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US">
                <a:latin typeface="Roboto"/>
                <a:ea typeface="Roboto"/>
                <a:cs typeface="Roboto"/>
                <a:sym typeface="Roboto"/>
              </a:rPr>
              <a:t>Zoom group - If the group is 10+ you might invite participants to write this in the chat instead.</a:t>
            </a: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latin typeface="Roboto"/>
              <a:ea typeface="Roboto"/>
              <a:cs typeface="Roboto"/>
              <a:sym typeface="Roboto"/>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latin typeface="Roboto"/>
                <a:ea typeface="Roboto"/>
                <a:cs typeface="Roboto"/>
                <a:sym typeface="Roboto"/>
              </a:rPr>
              <a:t>Leader: R</a:t>
            </a:r>
            <a:r>
              <a:rPr lang="en-US" sz="1200">
                <a:latin typeface="Roboto"/>
                <a:ea typeface="Roboto"/>
                <a:cs typeface="Roboto"/>
                <a:sym typeface="Roboto"/>
              </a:rPr>
              <a:t>ead </a:t>
            </a:r>
            <a:r>
              <a:rPr lang="en-US">
                <a:latin typeface="Roboto"/>
                <a:ea typeface="Roboto"/>
                <a:cs typeface="Roboto"/>
                <a:sym typeface="Roboto"/>
              </a:rPr>
              <a:t>the Scripture </a:t>
            </a:r>
            <a:r>
              <a:rPr lang="en-US" sz="1200">
                <a:latin typeface="Roboto"/>
                <a:ea typeface="Roboto"/>
                <a:cs typeface="Roboto"/>
                <a:sym typeface="Roboto"/>
              </a:rPr>
              <a:t>aloud</a:t>
            </a:r>
            <a:r>
              <a:rPr lang="en-US">
                <a:latin typeface="Roboto"/>
                <a:ea typeface="Roboto"/>
                <a:cs typeface="Roboto"/>
                <a:sym typeface="Roboto"/>
              </a:rPr>
              <a:t>.</a:t>
            </a:r>
            <a:endParaRPr>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ver Page">
  <p:cSld name="1_Cover Page">
    <p:spTree>
      <p:nvGrpSpPr>
        <p:cNvPr id="1" name="Shape 13"/>
        <p:cNvGrpSpPr/>
        <p:nvPr/>
      </p:nvGrpSpPr>
      <p:grpSpPr>
        <a:xfrm>
          <a:off x="0" y="0"/>
          <a:ext cx="0" cy="0"/>
          <a:chOff x="0" y="0"/>
          <a:chExt cx="0" cy="0"/>
        </a:xfrm>
      </p:grpSpPr>
      <p:pic>
        <p:nvPicPr>
          <p:cNvPr id="14" name="Google Shape;14;p16"/>
          <p:cNvPicPr preferRelativeResize="0"/>
          <p:nvPr/>
        </p:nvPicPr>
        <p:blipFill rotWithShape="1">
          <a:blip r:embed="rId2">
            <a:alphaModFix/>
          </a:blip>
          <a:srcRect/>
          <a:stretch/>
        </p:blipFill>
        <p:spPr>
          <a:xfrm>
            <a:off x="551809" y="478249"/>
            <a:ext cx="2787009" cy="1232716"/>
          </a:xfrm>
          <a:prstGeom prst="rect">
            <a:avLst/>
          </a:prstGeom>
          <a:noFill/>
          <a:ln>
            <a:noFill/>
          </a:ln>
        </p:spPr>
      </p:pic>
      <p:sp>
        <p:nvSpPr>
          <p:cNvPr id="15" name="Google Shape;15;p16"/>
          <p:cNvSpPr txBox="1">
            <a:spLocks noGrp="1"/>
          </p:cNvSpPr>
          <p:nvPr>
            <p:ph type="body" idx="1"/>
          </p:nvPr>
        </p:nvSpPr>
        <p:spPr>
          <a:xfrm>
            <a:off x="1874817" y="3654974"/>
            <a:ext cx="8442366" cy="6004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F7F7F"/>
              </a:buClr>
              <a:buSzPts val="3000"/>
              <a:buFont typeface="Arial"/>
              <a:buNone/>
              <a:defRPr sz="3000" b="0" i="0" u="none" strike="noStrike" cap="none">
                <a:solidFill>
                  <a:srgbClr val="7F7F7F"/>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6"/>
          <p:cNvSpPr txBox="1">
            <a:spLocks noGrp="1"/>
          </p:cNvSpPr>
          <p:nvPr>
            <p:ph type="body" idx="2"/>
          </p:nvPr>
        </p:nvSpPr>
        <p:spPr>
          <a:xfrm>
            <a:off x="1874817" y="3000208"/>
            <a:ext cx="8442366" cy="60048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Content Page">
  <p:cSld name="14_Content Page">
    <p:spTree>
      <p:nvGrpSpPr>
        <p:cNvPr id="1" name="Shape 62"/>
        <p:cNvGrpSpPr/>
        <p:nvPr/>
      </p:nvGrpSpPr>
      <p:grpSpPr>
        <a:xfrm>
          <a:off x="0" y="0"/>
          <a:ext cx="0" cy="0"/>
          <a:chOff x="0" y="0"/>
          <a:chExt cx="0" cy="0"/>
        </a:xfrm>
      </p:grpSpPr>
      <p:pic>
        <p:nvPicPr>
          <p:cNvPr id="63" name="Google Shape;63;p27"/>
          <p:cNvPicPr preferRelativeResize="0"/>
          <p:nvPr/>
        </p:nvPicPr>
        <p:blipFill rotWithShape="1">
          <a:blip r:embed="rId2">
            <a:alphaModFix/>
          </a:blip>
          <a:srcRect/>
          <a:stretch/>
        </p:blipFill>
        <p:spPr>
          <a:xfrm>
            <a:off x="9739215" y="6163752"/>
            <a:ext cx="1168271" cy="516735"/>
          </a:xfrm>
          <a:prstGeom prst="rect">
            <a:avLst/>
          </a:prstGeom>
          <a:noFill/>
          <a:ln>
            <a:noFill/>
          </a:ln>
        </p:spPr>
      </p:pic>
      <p:sp>
        <p:nvSpPr>
          <p:cNvPr id="64" name="Google Shape;64;p27"/>
          <p:cNvSpPr txBox="1">
            <a:spLocks noGrp="1"/>
          </p:cNvSpPr>
          <p:nvPr>
            <p:ph type="body" idx="1"/>
          </p:nvPr>
        </p:nvSpPr>
        <p:spPr>
          <a:xfrm>
            <a:off x="833252" y="554750"/>
            <a:ext cx="8442366" cy="5674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27"/>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27"/>
          <p:cNvSpPr txBox="1">
            <a:spLocks noGrp="1"/>
          </p:cNvSpPr>
          <p:nvPr>
            <p:ph type="body" idx="2"/>
          </p:nvPr>
        </p:nvSpPr>
        <p:spPr>
          <a:xfrm>
            <a:off x="833252" y="1122218"/>
            <a:ext cx="8442366" cy="5674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000"/>
              <a:buFont typeface="Arial"/>
              <a:buNone/>
              <a:defRPr sz="30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7"/>
          <p:cNvSpPr txBox="1">
            <a:spLocks noGrp="1"/>
          </p:cNvSpPr>
          <p:nvPr>
            <p:ph type="body" idx="3"/>
          </p:nvPr>
        </p:nvSpPr>
        <p:spPr>
          <a:xfrm>
            <a:off x="833438" y="3166267"/>
            <a:ext cx="3260580" cy="4023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0C0"/>
              </a:buClr>
              <a:buSzPts val="2400"/>
              <a:buFont typeface="Arial"/>
              <a:buNone/>
              <a:defRPr sz="2400" b="1" i="0" u="none" strike="noStrike" cap="none">
                <a:solidFill>
                  <a:srgbClr val="0070C0"/>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7"/>
          <p:cNvSpPr/>
          <p:nvPr/>
        </p:nvSpPr>
        <p:spPr>
          <a:xfrm>
            <a:off x="937161" y="3624044"/>
            <a:ext cx="839324" cy="65314"/>
          </a:xfrm>
          <a:custGeom>
            <a:avLst/>
            <a:gdLst/>
            <a:ahLst/>
            <a:cxnLst/>
            <a:rect l="l" t="t" r="r" b="b"/>
            <a:pathLst>
              <a:path w="10000" h="10625" extrusionOk="0">
                <a:moveTo>
                  <a:pt x="0" y="0"/>
                </a:moveTo>
                <a:lnTo>
                  <a:pt x="10000" y="0"/>
                </a:lnTo>
                <a:lnTo>
                  <a:pt x="8585" y="10625"/>
                </a:lnTo>
                <a:lnTo>
                  <a:pt x="0" y="10000"/>
                </a:lnTo>
                <a:lnTo>
                  <a:pt x="0" y="0"/>
                </a:lnTo>
                <a:close/>
              </a:path>
            </a:pathLst>
          </a:cu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7"/>
          <p:cNvSpPr txBox="1">
            <a:spLocks noGrp="1"/>
          </p:cNvSpPr>
          <p:nvPr>
            <p:ph type="body" idx="4"/>
          </p:nvPr>
        </p:nvSpPr>
        <p:spPr>
          <a:xfrm>
            <a:off x="833252" y="3847128"/>
            <a:ext cx="3260766" cy="22385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7"/>
          <p:cNvSpPr txBox="1">
            <a:spLocks noGrp="1"/>
          </p:cNvSpPr>
          <p:nvPr>
            <p:ph type="body" idx="5"/>
          </p:nvPr>
        </p:nvSpPr>
        <p:spPr>
          <a:xfrm>
            <a:off x="4400962" y="3166267"/>
            <a:ext cx="3253674" cy="4023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0C0"/>
              </a:buClr>
              <a:buSzPts val="2400"/>
              <a:buFont typeface="Arial"/>
              <a:buNone/>
              <a:defRPr sz="2400" b="1" i="0" u="none" strike="noStrike" cap="none">
                <a:solidFill>
                  <a:srgbClr val="0070C0"/>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7"/>
          <p:cNvSpPr/>
          <p:nvPr/>
        </p:nvSpPr>
        <p:spPr>
          <a:xfrm>
            <a:off x="4504685" y="3624044"/>
            <a:ext cx="839324" cy="65314"/>
          </a:xfrm>
          <a:custGeom>
            <a:avLst/>
            <a:gdLst/>
            <a:ahLst/>
            <a:cxnLst/>
            <a:rect l="l" t="t" r="r" b="b"/>
            <a:pathLst>
              <a:path w="10000" h="10625" extrusionOk="0">
                <a:moveTo>
                  <a:pt x="0" y="0"/>
                </a:moveTo>
                <a:lnTo>
                  <a:pt x="10000" y="0"/>
                </a:lnTo>
                <a:lnTo>
                  <a:pt x="8585" y="10625"/>
                </a:lnTo>
                <a:lnTo>
                  <a:pt x="0" y="10000"/>
                </a:lnTo>
                <a:lnTo>
                  <a:pt x="0" y="0"/>
                </a:lnTo>
                <a:close/>
              </a:path>
            </a:pathLst>
          </a:cu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27"/>
          <p:cNvSpPr txBox="1">
            <a:spLocks noGrp="1"/>
          </p:cNvSpPr>
          <p:nvPr>
            <p:ph type="body" idx="6"/>
          </p:nvPr>
        </p:nvSpPr>
        <p:spPr>
          <a:xfrm>
            <a:off x="4400776" y="3847128"/>
            <a:ext cx="3253860" cy="22385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27"/>
          <p:cNvSpPr txBox="1">
            <a:spLocks noGrp="1"/>
          </p:cNvSpPr>
          <p:nvPr>
            <p:ph type="body" idx="7"/>
          </p:nvPr>
        </p:nvSpPr>
        <p:spPr>
          <a:xfrm>
            <a:off x="7961580" y="3166267"/>
            <a:ext cx="3316020" cy="4023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0C0"/>
              </a:buClr>
              <a:buSzPts val="2400"/>
              <a:buFont typeface="Arial"/>
              <a:buNone/>
              <a:defRPr sz="2400" b="1" i="0" u="none" strike="noStrike" cap="none">
                <a:solidFill>
                  <a:srgbClr val="0070C0"/>
                </a:solidFill>
                <a:latin typeface="Roboto"/>
                <a:ea typeface="Roboto"/>
                <a:cs typeface="Roboto"/>
                <a:sym typeface="Roboto"/>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27"/>
          <p:cNvSpPr/>
          <p:nvPr/>
        </p:nvSpPr>
        <p:spPr>
          <a:xfrm>
            <a:off x="8065303" y="3624044"/>
            <a:ext cx="839324" cy="65314"/>
          </a:xfrm>
          <a:custGeom>
            <a:avLst/>
            <a:gdLst/>
            <a:ahLst/>
            <a:cxnLst/>
            <a:rect l="l" t="t" r="r" b="b"/>
            <a:pathLst>
              <a:path w="10000" h="10625" extrusionOk="0">
                <a:moveTo>
                  <a:pt x="0" y="0"/>
                </a:moveTo>
                <a:lnTo>
                  <a:pt x="10000" y="0"/>
                </a:lnTo>
                <a:lnTo>
                  <a:pt x="8585" y="10625"/>
                </a:lnTo>
                <a:lnTo>
                  <a:pt x="0" y="10000"/>
                </a:lnTo>
                <a:lnTo>
                  <a:pt x="0" y="0"/>
                </a:lnTo>
                <a:close/>
              </a:path>
            </a:pathLst>
          </a:cu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7"/>
          <p:cNvSpPr txBox="1">
            <a:spLocks noGrp="1"/>
          </p:cNvSpPr>
          <p:nvPr>
            <p:ph type="body" idx="8"/>
          </p:nvPr>
        </p:nvSpPr>
        <p:spPr>
          <a:xfrm>
            <a:off x="7961394" y="3847128"/>
            <a:ext cx="3316206" cy="22385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7"/>
          <p:cNvSpPr txBox="1">
            <a:spLocks noGrp="1"/>
          </p:cNvSpPr>
          <p:nvPr>
            <p:ph type="body" idx="9"/>
          </p:nvPr>
        </p:nvSpPr>
        <p:spPr>
          <a:xfrm>
            <a:off x="833252" y="1951134"/>
            <a:ext cx="10444348" cy="8727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Cover Page">
  <p:cSld name="4_Cover Page">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8"/>
          <p:cNvSpPr/>
          <p:nvPr/>
        </p:nvSpPr>
        <p:spPr>
          <a:xfrm rot="-5400000">
            <a:off x="-472002" y="472001"/>
            <a:ext cx="6858000" cy="5913997"/>
          </a:xfrm>
          <a:prstGeom prst="rect">
            <a:avLst/>
          </a:prstGeom>
          <a:solidFill>
            <a:schemeClr val="lt1">
              <a:alpha val="8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18"/>
          <p:cNvSpPr txBox="1">
            <a:spLocks noGrp="1"/>
          </p:cNvSpPr>
          <p:nvPr>
            <p:ph type="body" idx="1"/>
          </p:nvPr>
        </p:nvSpPr>
        <p:spPr>
          <a:xfrm>
            <a:off x="634534" y="4432272"/>
            <a:ext cx="4774676" cy="10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3000"/>
              <a:buFont typeface="Arial"/>
              <a:buNone/>
              <a:defRPr sz="3000" b="0" i="0" u="none" strike="noStrike" cap="none">
                <a:solidFill>
                  <a:srgbClr val="7F7F7F"/>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634534" y="3148114"/>
            <a:ext cx="4774676" cy="10611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3" name="Google Shape;83;p18"/>
          <p:cNvPicPr preferRelativeResize="0"/>
          <p:nvPr/>
        </p:nvPicPr>
        <p:blipFill rotWithShape="1">
          <a:blip r:embed="rId3">
            <a:alphaModFix/>
          </a:blip>
          <a:srcRect/>
          <a:stretch/>
        </p:blipFill>
        <p:spPr>
          <a:xfrm>
            <a:off x="180876" y="237821"/>
            <a:ext cx="1931259" cy="85421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over Page">
  <p:cSld name="7_Cover Page">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0"/>
          <p:cNvSpPr/>
          <p:nvPr/>
        </p:nvSpPr>
        <p:spPr>
          <a:xfrm rot="-5400000">
            <a:off x="-472001" y="472003"/>
            <a:ext cx="6858000" cy="5913997"/>
          </a:xfrm>
          <a:prstGeom prst="rect">
            <a:avLst/>
          </a:prstGeom>
          <a:solidFill>
            <a:schemeClr val="lt1">
              <a:alpha val="8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20"/>
          <p:cNvSpPr txBox="1">
            <a:spLocks noGrp="1"/>
          </p:cNvSpPr>
          <p:nvPr>
            <p:ph type="body" idx="1"/>
          </p:nvPr>
        </p:nvSpPr>
        <p:spPr>
          <a:xfrm>
            <a:off x="685560" y="2463705"/>
            <a:ext cx="4542878"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0"/>
          <p:cNvSpPr txBox="1">
            <a:spLocks noGrp="1"/>
          </p:cNvSpPr>
          <p:nvPr>
            <p:ph type="body" idx="2"/>
          </p:nvPr>
        </p:nvSpPr>
        <p:spPr>
          <a:xfrm>
            <a:off x="685560" y="3574749"/>
            <a:ext cx="4542878" cy="99316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F7F7F"/>
              </a:buClr>
              <a:buSzPts val="3000"/>
              <a:buFont typeface="Arial"/>
              <a:buNone/>
              <a:defRPr sz="3000" b="0" i="0" u="none" strike="noStrike" cap="none">
                <a:solidFill>
                  <a:srgbClr val="7F7F7F"/>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 name="Google Shape;89;p20"/>
          <p:cNvPicPr preferRelativeResize="0"/>
          <p:nvPr/>
        </p:nvPicPr>
        <p:blipFill rotWithShape="1">
          <a:blip r:embed="rId3">
            <a:alphaModFix/>
          </a:blip>
          <a:srcRect/>
          <a:stretch/>
        </p:blipFill>
        <p:spPr>
          <a:xfrm>
            <a:off x="180876" y="237821"/>
            <a:ext cx="1931259" cy="85421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8_Section Divider">
  <p:cSld name="8_Section Divider">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4"/>
          <p:cNvSpPr/>
          <p:nvPr/>
        </p:nvSpPr>
        <p:spPr>
          <a:xfrm>
            <a:off x="0" y="0"/>
            <a:ext cx="5521842" cy="6858000"/>
          </a:xfrm>
          <a:prstGeom prst="rect">
            <a:avLst/>
          </a:prstGeom>
          <a:solidFill>
            <a:srgbClr val="DD92A7">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4"/>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24"/>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Outline / Table of Contents">
  <p:cSld name="11_Outline / Table of Contents">
    <p:spTree>
      <p:nvGrpSpPr>
        <p:cNvPr id="1" name="Shape 94"/>
        <p:cNvGrpSpPr/>
        <p:nvPr/>
      </p:nvGrpSpPr>
      <p:grpSpPr>
        <a:xfrm>
          <a:off x="0" y="0"/>
          <a:ext cx="0" cy="0"/>
          <a:chOff x="0" y="0"/>
          <a:chExt cx="0" cy="0"/>
        </a:xfrm>
      </p:grpSpPr>
      <p:pic>
        <p:nvPicPr>
          <p:cNvPr id="95" name="Google Shape;95;p25"/>
          <p:cNvPicPr preferRelativeResize="0"/>
          <p:nvPr/>
        </p:nvPicPr>
        <p:blipFill rotWithShape="1">
          <a:blip r:embed="rId2">
            <a:alphaModFix/>
          </a:blip>
          <a:srcRect/>
          <a:stretch/>
        </p:blipFill>
        <p:spPr>
          <a:xfrm>
            <a:off x="9739215" y="6163752"/>
            <a:ext cx="1168271" cy="516735"/>
          </a:xfrm>
          <a:prstGeom prst="rect">
            <a:avLst/>
          </a:prstGeom>
          <a:noFill/>
          <a:ln>
            <a:noFill/>
          </a:ln>
        </p:spPr>
      </p:pic>
      <p:sp>
        <p:nvSpPr>
          <p:cNvPr id="96" name="Google Shape;96;p25"/>
          <p:cNvSpPr txBox="1">
            <a:spLocks noGrp="1"/>
          </p:cNvSpPr>
          <p:nvPr>
            <p:ph type="body" idx="1"/>
          </p:nvPr>
        </p:nvSpPr>
        <p:spPr>
          <a:xfrm>
            <a:off x="819150" y="1412875"/>
            <a:ext cx="10580688" cy="39608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25"/>
          <p:cNvSpPr txBox="1">
            <a:spLocks noGrp="1"/>
          </p:cNvSpPr>
          <p:nvPr>
            <p:ph type="body" idx="2"/>
          </p:nvPr>
        </p:nvSpPr>
        <p:spPr>
          <a:xfrm>
            <a:off x="766288" y="575532"/>
            <a:ext cx="8442366" cy="6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5"/>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9_Section Divider">
  <p:cSld name="9_Section Divider">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9"/>
          <p:cNvSpPr/>
          <p:nvPr/>
        </p:nvSpPr>
        <p:spPr>
          <a:xfrm>
            <a:off x="0" y="0"/>
            <a:ext cx="5521842" cy="6858000"/>
          </a:xfrm>
          <a:prstGeom prst="rect">
            <a:avLst/>
          </a:prstGeom>
          <a:solidFill>
            <a:srgbClr val="00B0F0">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29"/>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9"/>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4"/>
        <p:cNvGrpSpPr/>
        <p:nvPr/>
      </p:nvGrpSpPr>
      <p:grpSpPr>
        <a:xfrm>
          <a:off x="0" y="0"/>
          <a:ext cx="0" cy="0"/>
          <a:chOff x="0" y="0"/>
          <a:chExt cx="0" cy="0"/>
        </a:xfrm>
      </p:grpSpPr>
      <p:sp>
        <p:nvSpPr>
          <p:cNvPr id="105" name="Google Shape;10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over Page">
  <p:cSld name="3_Cover Page">
    <p:spTree>
      <p:nvGrpSpPr>
        <p:cNvPr id="1" name="Shape 18"/>
        <p:cNvGrpSpPr/>
        <p:nvPr/>
      </p:nvGrpSpPr>
      <p:grpSpPr>
        <a:xfrm>
          <a:off x="0" y="0"/>
          <a:ext cx="0" cy="0"/>
          <a:chOff x="0" y="0"/>
          <a:chExt cx="0" cy="0"/>
        </a:xfrm>
      </p:grpSpPr>
      <p:pic>
        <p:nvPicPr>
          <p:cNvPr id="19" name="Google Shape;19;p17"/>
          <p:cNvPicPr preferRelativeResize="0"/>
          <p:nvPr/>
        </p:nvPicPr>
        <p:blipFill rotWithShape="1">
          <a:blip r:embed="rId2">
            <a:alphaModFix/>
          </a:blip>
          <a:srcRect/>
          <a:stretch/>
        </p:blipFill>
        <p:spPr>
          <a:xfrm>
            <a:off x="551809" y="478249"/>
            <a:ext cx="2787009" cy="1232716"/>
          </a:xfrm>
          <a:prstGeom prst="rect">
            <a:avLst/>
          </a:prstGeom>
          <a:noFill/>
          <a:ln>
            <a:noFill/>
          </a:ln>
        </p:spPr>
      </p:pic>
      <p:pic>
        <p:nvPicPr>
          <p:cNvPr id="20" name="Google Shape;20;p17"/>
          <p:cNvPicPr preferRelativeResize="0"/>
          <p:nvPr/>
        </p:nvPicPr>
        <p:blipFill rotWithShape="1">
          <a:blip r:embed="rId3">
            <a:alphaModFix/>
          </a:blip>
          <a:srcRect l="1" t="39762" r="-3" b="5343"/>
          <a:stretch/>
        </p:blipFill>
        <p:spPr>
          <a:xfrm>
            <a:off x="8116270" y="4552117"/>
            <a:ext cx="3919372" cy="2151503"/>
          </a:xfrm>
          <a:prstGeom prst="rect">
            <a:avLst/>
          </a:prstGeom>
          <a:noFill/>
          <a:ln>
            <a:noFill/>
          </a:ln>
        </p:spPr>
      </p:pic>
      <p:pic>
        <p:nvPicPr>
          <p:cNvPr id="21" name="Google Shape;21;p17"/>
          <p:cNvPicPr preferRelativeResize="0"/>
          <p:nvPr/>
        </p:nvPicPr>
        <p:blipFill rotWithShape="1">
          <a:blip r:embed="rId4">
            <a:alphaModFix/>
          </a:blip>
          <a:srcRect l="2081" t="3587" b="15786"/>
          <a:stretch/>
        </p:blipFill>
        <p:spPr>
          <a:xfrm>
            <a:off x="8116270" y="2334401"/>
            <a:ext cx="3919372" cy="2151502"/>
          </a:xfrm>
          <a:prstGeom prst="rect">
            <a:avLst/>
          </a:prstGeom>
          <a:noFill/>
          <a:ln>
            <a:noFill/>
          </a:ln>
        </p:spPr>
      </p:pic>
      <p:pic>
        <p:nvPicPr>
          <p:cNvPr id="22" name="Google Shape;22;p17"/>
          <p:cNvPicPr preferRelativeResize="0"/>
          <p:nvPr/>
        </p:nvPicPr>
        <p:blipFill rotWithShape="1">
          <a:blip r:embed="rId5">
            <a:alphaModFix/>
          </a:blip>
          <a:srcRect t="239" r="10774" b="12997"/>
          <a:stretch/>
        </p:blipFill>
        <p:spPr>
          <a:xfrm>
            <a:off x="8116270" y="122244"/>
            <a:ext cx="3919372" cy="2145944"/>
          </a:xfrm>
          <a:prstGeom prst="rect">
            <a:avLst/>
          </a:prstGeom>
          <a:noFill/>
          <a:ln>
            <a:noFill/>
          </a:ln>
        </p:spPr>
      </p:pic>
      <p:sp>
        <p:nvSpPr>
          <p:cNvPr id="23" name="Google Shape;23;p17"/>
          <p:cNvSpPr txBox="1">
            <a:spLocks noGrp="1"/>
          </p:cNvSpPr>
          <p:nvPr>
            <p:ph type="body" idx="1"/>
          </p:nvPr>
        </p:nvSpPr>
        <p:spPr>
          <a:xfrm>
            <a:off x="733106" y="3885416"/>
            <a:ext cx="6700847" cy="6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F7F7F"/>
              </a:buClr>
              <a:buSzPts val="3000"/>
              <a:buFont typeface="Arial"/>
              <a:buNone/>
              <a:defRPr sz="3000" b="0" i="0" u="none" strike="noStrike" cap="none">
                <a:solidFill>
                  <a:srgbClr val="7F7F7F"/>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7"/>
          <p:cNvSpPr txBox="1">
            <a:spLocks noGrp="1"/>
          </p:cNvSpPr>
          <p:nvPr>
            <p:ph type="body" idx="2"/>
          </p:nvPr>
        </p:nvSpPr>
        <p:spPr>
          <a:xfrm>
            <a:off x="733106" y="3230650"/>
            <a:ext cx="6700847" cy="6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Content Page">
  <p:cSld name="15_Content Page">
    <p:spTree>
      <p:nvGrpSpPr>
        <p:cNvPr id="1" name="Shape 26"/>
        <p:cNvGrpSpPr/>
        <p:nvPr/>
      </p:nvGrpSpPr>
      <p:grpSpPr>
        <a:xfrm>
          <a:off x="0" y="0"/>
          <a:ext cx="0" cy="0"/>
          <a:chOff x="0" y="0"/>
          <a:chExt cx="0" cy="0"/>
        </a:xfrm>
      </p:grpSpPr>
      <p:pic>
        <p:nvPicPr>
          <p:cNvPr id="27" name="Google Shape;27;p28"/>
          <p:cNvPicPr preferRelativeResize="0"/>
          <p:nvPr/>
        </p:nvPicPr>
        <p:blipFill rotWithShape="1">
          <a:blip r:embed="rId2">
            <a:alphaModFix/>
          </a:blip>
          <a:srcRect/>
          <a:stretch/>
        </p:blipFill>
        <p:spPr>
          <a:xfrm>
            <a:off x="9739215" y="6163752"/>
            <a:ext cx="1168271" cy="516735"/>
          </a:xfrm>
          <a:prstGeom prst="rect">
            <a:avLst/>
          </a:prstGeom>
          <a:noFill/>
          <a:ln>
            <a:noFill/>
          </a:ln>
        </p:spPr>
      </p:pic>
      <p:sp>
        <p:nvSpPr>
          <p:cNvPr id="28" name="Google Shape;28;p28"/>
          <p:cNvSpPr txBox="1">
            <a:spLocks noGrp="1"/>
          </p:cNvSpPr>
          <p:nvPr>
            <p:ph type="body" idx="1"/>
          </p:nvPr>
        </p:nvSpPr>
        <p:spPr>
          <a:xfrm>
            <a:off x="766288" y="575532"/>
            <a:ext cx="8442366" cy="6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8"/>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28"/>
          <p:cNvSpPr>
            <a:spLocks noGrp="1"/>
          </p:cNvSpPr>
          <p:nvPr>
            <p:ph type="pic" idx="2"/>
          </p:nvPr>
        </p:nvSpPr>
        <p:spPr>
          <a:xfrm>
            <a:off x="7646988" y="1412875"/>
            <a:ext cx="3717925" cy="4608513"/>
          </a:xfrm>
          <a:prstGeom prst="rect">
            <a:avLst/>
          </a:prstGeom>
          <a:noFill/>
          <a:ln>
            <a:noFill/>
          </a:ln>
        </p:spPr>
      </p:sp>
      <p:sp>
        <p:nvSpPr>
          <p:cNvPr id="31" name="Google Shape;31;p28"/>
          <p:cNvSpPr txBox="1">
            <a:spLocks noGrp="1"/>
          </p:cNvSpPr>
          <p:nvPr>
            <p:ph type="body" idx="3"/>
          </p:nvPr>
        </p:nvSpPr>
        <p:spPr>
          <a:xfrm>
            <a:off x="819150" y="1412875"/>
            <a:ext cx="6558395" cy="46085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3_Content Page">
  <p:cSld name="13_Content Page">
    <p:spTree>
      <p:nvGrpSpPr>
        <p:cNvPr id="1" name="Shape 33"/>
        <p:cNvGrpSpPr/>
        <p:nvPr/>
      </p:nvGrpSpPr>
      <p:grpSpPr>
        <a:xfrm>
          <a:off x="0" y="0"/>
          <a:ext cx="0" cy="0"/>
          <a:chOff x="0" y="0"/>
          <a:chExt cx="0" cy="0"/>
        </a:xfrm>
      </p:grpSpPr>
      <p:pic>
        <p:nvPicPr>
          <p:cNvPr id="34" name="Google Shape;34;p26"/>
          <p:cNvPicPr preferRelativeResize="0"/>
          <p:nvPr/>
        </p:nvPicPr>
        <p:blipFill rotWithShape="1">
          <a:blip r:embed="rId2">
            <a:alphaModFix/>
          </a:blip>
          <a:srcRect/>
          <a:stretch/>
        </p:blipFill>
        <p:spPr>
          <a:xfrm>
            <a:off x="9739215" y="6163752"/>
            <a:ext cx="1168271" cy="516735"/>
          </a:xfrm>
          <a:prstGeom prst="rect">
            <a:avLst/>
          </a:prstGeom>
          <a:noFill/>
          <a:ln>
            <a:noFill/>
          </a:ln>
        </p:spPr>
      </p:pic>
      <p:sp>
        <p:nvSpPr>
          <p:cNvPr id="35" name="Google Shape;35;p26"/>
          <p:cNvSpPr txBox="1">
            <a:spLocks noGrp="1"/>
          </p:cNvSpPr>
          <p:nvPr>
            <p:ph type="body" idx="1"/>
          </p:nvPr>
        </p:nvSpPr>
        <p:spPr>
          <a:xfrm>
            <a:off x="766288" y="575532"/>
            <a:ext cx="8442366" cy="600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6"/>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26"/>
          <p:cNvSpPr txBox="1">
            <a:spLocks noGrp="1"/>
          </p:cNvSpPr>
          <p:nvPr>
            <p:ph type="body" idx="2"/>
          </p:nvPr>
        </p:nvSpPr>
        <p:spPr>
          <a:xfrm>
            <a:off x="819150" y="1412875"/>
            <a:ext cx="10580688" cy="396081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0_Section Divider">
  <p:cSld name="10_Section Divid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0"/>
          <p:cNvSpPr/>
          <p:nvPr/>
        </p:nvSpPr>
        <p:spPr>
          <a:xfrm>
            <a:off x="0" y="0"/>
            <a:ext cx="5521842" cy="6858000"/>
          </a:xfrm>
          <a:prstGeom prst="rect">
            <a:avLst/>
          </a:prstGeom>
          <a:solidFill>
            <a:srgbClr val="0070C0">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0"/>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30"/>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over Page">
  <p:cSld name="6_Cover Page">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9"/>
          <p:cNvSpPr/>
          <p:nvPr/>
        </p:nvSpPr>
        <p:spPr>
          <a:xfrm rot="-5400000">
            <a:off x="-472001" y="472002"/>
            <a:ext cx="6858000" cy="5913997"/>
          </a:xfrm>
          <a:prstGeom prst="rect">
            <a:avLst/>
          </a:prstGeom>
          <a:solidFill>
            <a:schemeClr val="lt1">
              <a:alpha val="8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 name="Google Shape;45;p19"/>
          <p:cNvPicPr preferRelativeResize="0"/>
          <p:nvPr/>
        </p:nvPicPr>
        <p:blipFill rotWithShape="1">
          <a:blip r:embed="rId3">
            <a:alphaModFix/>
          </a:blip>
          <a:srcRect/>
          <a:stretch/>
        </p:blipFill>
        <p:spPr>
          <a:xfrm>
            <a:off x="180876" y="237821"/>
            <a:ext cx="1931259" cy="854211"/>
          </a:xfrm>
          <a:prstGeom prst="rect">
            <a:avLst/>
          </a:prstGeom>
          <a:noFill/>
          <a:ln>
            <a:noFill/>
          </a:ln>
        </p:spPr>
      </p:pic>
      <p:sp>
        <p:nvSpPr>
          <p:cNvPr id="46" name="Google Shape;46;p19"/>
          <p:cNvSpPr/>
          <p:nvPr/>
        </p:nvSpPr>
        <p:spPr>
          <a:xfrm rot="5400000">
            <a:off x="2841676" y="4379378"/>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19"/>
          <p:cNvSpPr txBox="1">
            <a:spLocks noGrp="1"/>
          </p:cNvSpPr>
          <p:nvPr>
            <p:ph type="body" idx="1"/>
          </p:nvPr>
        </p:nvSpPr>
        <p:spPr>
          <a:xfrm>
            <a:off x="685560" y="2463705"/>
            <a:ext cx="4542878"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500"/>
              <a:buFont typeface="Arial"/>
              <a:buNone/>
              <a:defRPr sz="3500" b="0" i="0" u="none" strike="noStrike" cap="none">
                <a:solidFill>
                  <a:schemeClr val="dk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9"/>
          <p:cNvSpPr txBox="1">
            <a:spLocks noGrp="1"/>
          </p:cNvSpPr>
          <p:nvPr>
            <p:ph type="body" idx="2"/>
          </p:nvPr>
        </p:nvSpPr>
        <p:spPr>
          <a:xfrm>
            <a:off x="685560" y="3574749"/>
            <a:ext cx="4542878" cy="99316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7F7F7F"/>
              </a:buClr>
              <a:buSzPts val="3000"/>
              <a:buFont typeface="Arial"/>
              <a:buNone/>
              <a:defRPr sz="3000" b="0" i="0" u="none" strike="noStrike" cap="none">
                <a:solidFill>
                  <a:srgbClr val="7F7F7F"/>
                </a:solidFill>
                <a:latin typeface="Roboto"/>
                <a:ea typeface="Roboto"/>
                <a:cs typeface="Roboto"/>
                <a:sym typeface="Roboto"/>
              </a:defRPr>
            </a:lvl1pPr>
            <a:lvl2pPr marL="914400" marR="0" lvl="1"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2pPr>
            <a:lvl3pPr marL="1371600" marR="0" lvl="2"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3pPr>
            <a:lvl4pPr marL="1828800" marR="0" lvl="3"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4pPr>
            <a:lvl5pPr marL="2286000" marR="0" lvl="4" indent="-228600" algn="l" rtl="0">
              <a:lnSpc>
                <a:spcPct val="90000"/>
              </a:lnSpc>
              <a:spcBef>
                <a:spcPts val="500"/>
              </a:spcBef>
              <a:spcAft>
                <a:spcPts val="0"/>
              </a:spcAft>
              <a:buClr>
                <a:srgbClr val="7F7F7F"/>
              </a:buClr>
              <a:buSzPts val="3000"/>
              <a:buFont typeface="Arial"/>
              <a:buNone/>
              <a:defRPr sz="3000" b="0" i="0" u="none" strike="noStrike" cap="none">
                <a:solidFill>
                  <a:srgbClr val="7F7F7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5_Section Divider">
  <p:cSld name="5_Section Divider">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21"/>
          <p:cNvSpPr/>
          <p:nvPr/>
        </p:nvSpPr>
        <p:spPr>
          <a:xfrm>
            <a:off x="0" y="0"/>
            <a:ext cx="5521842" cy="6858000"/>
          </a:xfrm>
          <a:prstGeom prst="rect">
            <a:avLst/>
          </a:prstGeom>
          <a:solidFill>
            <a:srgbClr val="572B99">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21"/>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 name="Google Shape;53;p21"/>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Section Divider">
  <p:cSld name="6_Section Divider">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22"/>
          <p:cNvSpPr/>
          <p:nvPr/>
        </p:nvSpPr>
        <p:spPr>
          <a:xfrm>
            <a:off x="0" y="0"/>
            <a:ext cx="5521842" cy="6858000"/>
          </a:xfrm>
          <a:prstGeom prst="rect">
            <a:avLst/>
          </a:prstGeom>
          <a:solidFill>
            <a:srgbClr val="B9D57D">
              <a:alpha val="8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2"/>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2"/>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7_Section Divider">
  <p:cSld name="7_Section Divider">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23"/>
          <p:cNvSpPr/>
          <p:nvPr/>
        </p:nvSpPr>
        <p:spPr>
          <a:xfrm>
            <a:off x="0" y="0"/>
            <a:ext cx="5521842" cy="6858000"/>
          </a:xfrm>
          <a:prstGeom prst="rect">
            <a:avLst/>
          </a:prstGeom>
          <a:solidFill>
            <a:srgbClr val="FD9F00">
              <a:alpha val="8784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 name="Google Shape;60;p23"/>
          <p:cNvSpPr/>
          <p:nvPr/>
        </p:nvSpPr>
        <p:spPr>
          <a:xfrm rot="5400000">
            <a:off x="2571691" y="3647340"/>
            <a:ext cx="87467" cy="1076754"/>
          </a:xfrm>
          <a:custGeom>
            <a:avLst/>
            <a:gdLst/>
            <a:ahLst/>
            <a:cxnLst/>
            <a:rect l="l" t="t" r="r" b="b"/>
            <a:pathLst>
              <a:path w="10280" h="10000" extrusionOk="0">
                <a:moveTo>
                  <a:pt x="0" y="0"/>
                </a:moveTo>
                <a:lnTo>
                  <a:pt x="10280" y="567"/>
                </a:lnTo>
                <a:cubicBezTo>
                  <a:pt x="10187" y="3711"/>
                  <a:pt x="10093" y="6856"/>
                  <a:pt x="10000" y="10000"/>
                </a:cubicBezTo>
                <a:lnTo>
                  <a:pt x="0" y="9217"/>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 name="Google Shape;61;p23"/>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3500"/>
              <a:buFont typeface="Arial"/>
              <a:buNone/>
              <a:defRPr sz="3500" b="0" i="0" u="none" strike="noStrike" cap="none">
                <a:solidFill>
                  <a:schemeClr val="lt1"/>
                </a:solidFill>
                <a:latin typeface="Roboto"/>
                <a:ea typeface="Roboto"/>
                <a:cs typeface="Roboto"/>
                <a:sym typeface="Roboto"/>
              </a:defRPr>
            </a:lvl1pPr>
            <a:lvl2pPr marL="914400" marR="0" lvl="1"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3500"/>
              <a:buFont typeface="Arial"/>
              <a:buNone/>
              <a:defRPr sz="35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H4K2TGYsk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3Pgy5tC"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bit.ly/3yLiGM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500"/>
              <a:buNone/>
            </a:pPr>
            <a:r>
              <a:rPr lang="en-US" b="1">
                <a:solidFill>
                  <a:schemeClr val="dk1"/>
                </a:solidFill>
              </a:rPr>
              <a:t>Communities of Learning</a:t>
            </a:r>
            <a:endParaRPr b="1">
              <a:solidFill>
                <a:schemeClr val="dk1"/>
              </a:solidFill>
            </a:endParaRPr>
          </a:p>
          <a:p>
            <a:pPr marL="0" lvl="0" indent="0" algn="ctr" rtl="0">
              <a:lnSpc>
                <a:spcPct val="90000"/>
              </a:lnSpc>
              <a:spcBef>
                <a:spcPts val="0"/>
              </a:spcBef>
              <a:spcAft>
                <a:spcPts val="0"/>
              </a:spcAft>
              <a:buClr>
                <a:schemeClr val="dk1"/>
              </a:buClr>
              <a:buSzPts val="3500"/>
              <a:buNone/>
            </a:pPr>
            <a:endParaRPr>
              <a:solidFill>
                <a:srgbClr val="7F7F7F"/>
              </a:solidFill>
            </a:endParaRPr>
          </a:p>
          <a:p>
            <a:pPr marL="0" lvl="0" indent="0" algn="ctr" rtl="0">
              <a:lnSpc>
                <a:spcPct val="90000"/>
              </a:lnSpc>
              <a:spcBef>
                <a:spcPts val="0"/>
              </a:spcBef>
              <a:spcAft>
                <a:spcPts val="0"/>
              </a:spcAft>
              <a:buClr>
                <a:schemeClr val="dk1"/>
              </a:buClr>
              <a:buSzPts val="3500"/>
              <a:buNone/>
            </a:pPr>
            <a:endParaRPr sz="2000"/>
          </a:p>
          <a:p>
            <a:pPr marL="0" lvl="0" indent="0" algn="ctr" rtl="0">
              <a:lnSpc>
                <a:spcPct val="90000"/>
              </a:lnSpc>
              <a:spcBef>
                <a:spcPts val="0"/>
              </a:spcBef>
              <a:spcAft>
                <a:spcPts val="0"/>
              </a:spcAft>
              <a:buClr>
                <a:schemeClr val="dk1"/>
              </a:buClr>
              <a:buSzPts val="3500"/>
              <a:buNone/>
            </a:pPr>
            <a:endParaRPr sz="2000">
              <a:solidFill>
                <a:srgbClr val="7F7F7F"/>
              </a:solidFill>
            </a:endParaRPr>
          </a:p>
          <a:p>
            <a:pPr marL="0" lvl="0" indent="0" algn="ctr" rtl="0">
              <a:lnSpc>
                <a:spcPct val="90000"/>
              </a:lnSpc>
              <a:spcBef>
                <a:spcPts val="0"/>
              </a:spcBef>
              <a:spcAft>
                <a:spcPts val="0"/>
              </a:spcAft>
              <a:buClr>
                <a:schemeClr val="dk1"/>
              </a:buClr>
              <a:buSzPts val="3500"/>
              <a:buNone/>
            </a:pPr>
            <a:endParaRPr sz="2000"/>
          </a:p>
          <a:p>
            <a:pPr marL="0" lvl="0" indent="0" algn="ctr" rtl="0">
              <a:lnSpc>
                <a:spcPct val="90000"/>
              </a:lnSpc>
              <a:spcBef>
                <a:spcPts val="0"/>
              </a:spcBef>
              <a:spcAft>
                <a:spcPts val="0"/>
              </a:spcAft>
              <a:buClr>
                <a:schemeClr val="dk1"/>
              </a:buClr>
              <a:buSzPts val="3500"/>
              <a:buNone/>
            </a:pPr>
            <a:r>
              <a:rPr lang="en-US" sz="2000">
                <a:solidFill>
                  <a:schemeClr val="dk1"/>
                </a:solidFill>
                <a:latin typeface="Roboto"/>
                <a:ea typeface="Roboto"/>
                <a:cs typeface="Roboto"/>
                <a:sym typeface="Roboto"/>
              </a:rPr>
              <a:t>Contributed by Kathy Bozutti-Jones and Jamie Martin-Currie</a:t>
            </a:r>
            <a:endParaRPr>
              <a:solidFill>
                <a:schemeClr val="dk1"/>
              </a:solidFill>
            </a:endParaRPr>
          </a:p>
          <a:p>
            <a:pPr marL="0" lvl="0" indent="0" algn="ctr" rtl="0">
              <a:lnSpc>
                <a:spcPct val="90000"/>
              </a:lnSpc>
              <a:spcBef>
                <a:spcPts val="0"/>
              </a:spcBef>
              <a:spcAft>
                <a:spcPts val="0"/>
              </a:spcAft>
              <a:buClr>
                <a:schemeClr val="dk1"/>
              </a:buClr>
              <a:buSzPts val="3500"/>
              <a:buNone/>
            </a:pPr>
            <a:endParaRPr>
              <a:solidFill>
                <a:srgbClr val="7F7F7F"/>
              </a:solidFill>
            </a:endParaRPr>
          </a:p>
        </p:txBody>
      </p:sp>
      <p:sp>
        <p:nvSpPr>
          <p:cNvPr id="111" name="Google Shape;111;p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500"/>
              <a:buNone/>
            </a:pPr>
            <a:r>
              <a:rPr lang="en-US" b="1"/>
              <a:t>Episcopal Relief &amp; Development</a:t>
            </a:r>
            <a:endParaRPr b="1"/>
          </a:p>
        </p:txBody>
      </p:sp>
    </p:spTree>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d1d54bcec0_0_24"/>
          <p:cNvSpPr txBox="1">
            <a:spLocks noGrp="1"/>
          </p:cNvSpPr>
          <p:nvPr>
            <p:ph type="body" idx="1"/>
          </p:nvPr>
        </p:nvSpPr>
        <p:spPr>
          <a:xfrm>
            <a:off x="454175" y="575525"/>
            <a:ext cx="8709000" cy="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rgbClr val="222222"/>
                </a:solidFill>
              </a:rPr>
              <a:t>Guided Meditation</a:t>
            </a:r>
            <a:endParaRPr b="1"/>
          </a:p>
        </p:txBody>
      </p:sp>
      <p:sp>
        <p:nvSpPr>
          <p:cNvPr id="173" name="Google Shape;173;gd1d54bcec0_0_24"/>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74" name="Google Shape;174;gd1d54bcec0_0_24"/>
          <p:cNvSpPr txBox="1"/>
          <p:nvPr/>
        </p:nvSpPr>
        <p:spPr>
          <a:xfrm>
            <a:off x="757238" y="2243138"/>
            <a:ext cx="106443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chemeClr val="dk1"/>
                </a:solidFill>
                <a:latin typeface="Roboto"/>
                <a:ea typeface="Roboto"/>
                <a:cs typeface="Roboto"/>
                <a:sym typeface="Roboto"/>
              </a:rPr>
              <a:t>Close your eyes or soften your gaze, which ever feels more comfortable for you.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body" idx="1"/>
          </p:nvPr>
        </p:nvSpPr>
        <p:spPr>
          <a:xfrm>
            <a:off x="706455" y="2599995"/>
            <a:ext cx="3817937" cy="1111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500"/>
              <a:buNone/>
            </a:pPr>
            <a:r>
              <a:rPr lang="en-US" b="1"/>
              <a:t>Learning Together</a:t>
            </a: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14945cd08_1_0"/>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500"/>
              <a:buNone/>
            </a:pPr>
            <a:r>
              <a:rPr lang="en-US" b="1"/>
              <a:t>The Lesson</a:t>
            </a:r>
            <a:endParaRPr b="1"/>
          </a:p>
        </p:txBody>
      </p:sp>
      <p:sp>
        <p:nvSpPr>
          <p:cNvPr id="186" name="Google Shape;186;g1114945cd08_1_0"/>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187" name="Google Shape;187;g1114945cd08_1_0"/>
          <p:cNvSpPr txBox="1">
            <a:spLocks noGrp="1"/>
          </p:cNvSpPr>
          <p:nvPr>
            <p:ph type="body" idx="3"/>
          </p:nvPr>
        </p:nvSpPr>
        <p:spPr>
          <a:xfrm>
            <a:off x="1387450" y="1937725"/>
            <a:ext cx="8593500" cy="3387300"/>
          </a:xfrm>
          <a:prstGeom prst="rect">
            <a:avLst/>
          </a:prstGeom>
          <a:noFill/>
          <a:ln>
            <a:noFill/>
          </a:ln>
        </p:spPr>
        <p:txBody>
          <a:bodyPr spcFirstLastPara="1" wrap="square" lIns="91425" tIns="45700" rIns="91425" bIns="45700" anchor="t" anchorCtr="0">
            <a:noAutofit/>
          </a:bodyPr>
          <a:lstStyle/>
          <a:p>
            <a:pPr marL="552450" lvl="0" indent="-514350" algn="l" rtl="0">
              <a:lnSpc>
                <a:spcPct val="150000"/>
              </a:lnSpc>
              <a:spcBef>
                <a:spcPts val="0"/>
              </a:spcBef>
              <a:spcAft>
                <a:spcPts val="0"/>
              </a:spcAft>
              <a:buSzPts val="3000"/>
              <a:buFont typeface="Arial"/>
              <a:buAutoNum type="arabicPeriod"/>
            </a:pPr>
            <a:r>
              <a:rPr lang="en-US" sz="3000" dirty="0">
                <a:highlight>
                  <a:schemeClr val="lt1"/>
                </a:highlight>
              </a:rPr>
              <a:t>Protecting Health and Preventing Disease</a:t>
            </a:r>
            <a:endParaRPr sz="3000" dirty="0">
              <a:highlight>
                <a:schemeClr val="lt1"/>
              </a:highlight>
            </a:endParaRPr>
          </a:p>
          <a:p>
            <a:pPr marL="1123950" lvl="0" indent="-514350" algn="l" rtl="0">
              <a:lnSpc>
                <a:spcPct val="150000"/>
              </a:lnSpc>
              <a:spcBef>
                <a:spcPts val="0"/>
              </a:spcBef>
              <a:spcAft>
                <a:spcPts val="0"/>
              </a:spcAft>
              <a:buSzPts val="2400"/>
              <a:buFont typeface="+mj-lt"/>
              <a:buAutoNum type="arabicPeriod"/>
            </a:pPr>
            <a:endParaRPr sz="3000" dirty="0">
              <a:highlight>
                <a:schemeClr val="lt1"/>
              </a:highlight>
            </a:endParaRPr>
          </a:p>
          <a:p>
            <a:pPr marL="552450" lvl="0" indent="-514350" algn="l" rtl="0">
              <a:lnSpc>
                <a:spcPct val="150000"/>
              </a:lnSpc>
              <a:spcBef>
                <a:spcPts val="0"/>
              </a:spcBef>
              <a:spcAft>
                <a:spcPts val="0"/>
              </a:spcAft>
              <a:buSzPts val="3000"/>
              <a:buFont typeface="Arial"/>
              <a:buAutoNum type="arabicPeriod"/>
            </a:pPr>
            <a:r>
              <a:rPr lang="en-US" sz="3000" dirty="0">
                <a:highlight>
                  <a:schemeClr val="lt1"/>
                </a:highlight>
              </a:rPr>
              <a:t>Empowering Parents</a:t>
            </a:r>
            <a:endParaRPr sz="3000" dirty="0">
              <a:highlight>
                <a:schemeClr val="lt1"/>
              </a:highlight>
            </a:endParaRPr>
          </a:p>
          <a:p>
            <a:pPr marL="1123950" lvl="0" indent="-514350" algn="l" rtl="0">
              <a:lnSpc>
                <a:spcPct val="150000"/>
              </a:lnSpc>
              <a:spcBef>
                <a:spcPts val="0"/>
              </a:spcBef>
              <a:spcAft>
                <a:spcPts val="0"/>
              </a:spcAft>
              <a:buSzPts val="2400"/>
              <a:buFont typeface="+mj-lt"/>
              <a:buAutoNum type="arabicPeriod"/>
            </a:pPr>
            <a:endParaRPr sz="3000" dirty="0">
              <a:highlight>
                <a:schemeClr val="lt1"/>
              </a:highlight>
            </a:endParaRPr>
          </a:p>
          <a:p>
            <a:pPr marL="552450" lvl="0" indent="-514350" algn="l" rtl="0">
              <a:lnSpc>
                <a:spcPct val="150000"/>
              </a:lnSpc>
              <a:spcBef>
                <a:spcPts val="0"/>
              </a:spcBef>
              <a:spcAft>
                <a:spcPts val="0"/>
              </a:spcAft>
              <a:buSzPts val="3000"/>
              <a:buFont typeface="Arial"/>
              <a:buAutoNum type="arabicPeriod"/>
            </a:pPr>
            <a:r>
              <a:rPr lang="en-US" sz="3000" dirty="0">
                <a:highlight>
                  <a:schemeClr val="lt1"/>
                </a:highlight>
              </a:rPr>
              <a:t>Protecting Parents</a:t>
            </a:r>
            <a:endParaRPr sz="3000" dirty="0">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206230b77_0_18"/>
          <p:cNvSpPr txBox="1">
            <a:spLocks noGrp="1"/>
          </p:cNvSpPr>
          <p:nvPr>
            <p:ph type="body" idx="1"/>
          </p:nvPr>
        </p:nvSpPr>
        <p:spPr>
          <a:xfrm>
            <a:off x="386275" y="575525"/>
            <a:ext cx="8822400" cy="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b="1">
                <a:highlight>
                  <a:schemeClr val="lt1"/>
                </a:highlight>
              </a:rPr>
              <a:t>Protecting Health and Preventing Disease</a:t>
            </a:r>
            <a:endParaRPr sz="4500" b="1"/>
          </a:p>
        </p:txBody>
      </p:sp>
      <p:sp>
        <p:nvSpPr>
          <p:cNvPr id="194" name="Google Shape;194;g11206230b77_0_18"/>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95" name="Google Shape;195;g11206230b77_0_18"/>
          <p:cNvSpPr txBox="1">
            <a:spLocks noGrp="1"/>
          </p:cNvSpPr>
          <p:nvPr>
            <p:ph type="body" idx="2"/>
          </p:nvPr>
        </p:nvSpPr>
        <p:spPr>
          <a:xfrm>
            <a:off x="636575" y="1266600"/>
            <a:ext cx="10891029" cy="48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sz="3000" dirty="0">
                <a:highlight>
                  <a:srgbClr val="FFFFFF"/>
                </a:highlight>
              </a:rPr>
              <a:t>In many countries around the world, pregnant women, mothers and children are most at-risk of contracting deadly and preventable diseases because they lack access to health care. </a:t>
            </a:r>
            <a:endParaRPr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206230b77_0_18"/>
          <p:cNvSpPr txBox="1">
            <a:spLocks noGrp="1"/>
          </p:cNvSpPr>
          <p:nvPr>
            <p:ph type="body" idx="1"/>
          </p:nvPr>
        </p:nvSpPr>
        <p:spPr>
          <a:xfrm>
            <a:off x="386275" y="575525"/>
            <a:ext cx="8822400" cy="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b="1">
                <a:highlight>
                  <a:schemeClr val="lt1"/>
                </a:highlight>
              </a:rPr>
              <a:t>Protecting Health and Preventing Disease</a:t>
            </a:r>
            <a:endParaRPr sz="4500" b="1"/>
          </a:p>
        </p:txBody>
      </p:sp>
      <p:sp>
        <p:nvSpPr>
          <p:cNvPr id="194" name="Google Shape;194;g11206230b77_0_18"/>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95" name="Google Shape;195;g11206230b77_0_18"/>
          <p:cNvSpPr txBox="1">
            <a:spLocks noGrp="1"/>
          </p:cNvSpPr>
          <p:nvPr>
            <p:ph type="body" idx="2"/>
          </p:nvPr>
        </p:nvSpPr>
        <p:spPr>
          <a:xfrm>
            <a:off x="636575" y="1266600"/>
            <a:ext cx="10891029" cy="48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sz="3000" dirty="0">
                <a:highlight>
                  <a:srgbClr val="FFFFFF"/>
                </a:highlight>
              </a:rPr>
              <a:t>Episcopal Relief &amp; Development trains local health workers and community volunteers to focus on prenatal and postnatal care, prevention of pneumonia, malaria and diarrhea (e.g. immunizations and nets), mother-to-child transmission and care for families impacted by HIV/AIDS. </a:t>
            </a:r>
            <a:r>
              <a:rPr lang="en-US" sz="3000" dirty="0"/>
              <a:t>The</a:t>
            </a:r>
            <a:r>
              <a:rPr lang="en-US" sz="3000" dirty="0">
                <a:highlight>
                  <a:srgbClr val="FFFFFF"/>
                </a:highlight>
              </a:rPr>
              <a:t> programs also provide access to clean water, proper sanitation and hygiene education, and help with early identification and treatment of illnesses.</a:t>
            </a:r>
            <a:endParaRPr sz="3000" dirty="0"/>
          </a:p>
        </p:txBody>
      </p:sp>
    </p:spTree>
    <p:extLst>
      <p:ext uri="{BB962C8B-B14F-4D97-AF65-F5344CB8AC3E}">
        <p14:creationId xmlns:p14="http://schemas.microsoft.com/office/powerpoint/2010/main" val="363507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1206230b77_0_26"/>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b="1">
                <a:highlight>
                  <a:schemeClr val="lt1"/>
                </a:highlight>
              </a:rPr>
              <a:t>Empowering Parents</a:t>
            </a:r>
            <a:endParaRPr b="1"/>
          </a:p>
        </p:txBody>
      </p:sp>
      <p:sp>
        <p:nvSpPr>
          <p:cNvPr id="202" name="Google Shape;202;g11206230b77_0_26"/>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03" name="Google Shape;203;g11206230b77_0_26"/>
          <p:cNvSpPr txBox="1">
            <a:spLocks noGrp="1"/>
          </p:cNvSpPr>
          <p:nvPr>
            <p:ph type="body" idx="2"/>
          </p:nvPr>
        </p:nvSpPr>
        <p:spPr>
          <a:xfrm>
            <a:off x="1003650" y="1412875"/>
            <a:ext cx="10554777" cy="432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US" sz="3000" dirty="0">
                <a:highlight>
                  <a:srgbClr val="FFFFFF"/>
                </a:highlight>
              </a:rPr>
              <a:t>Education about early stimulation and growth and development is critical for children to reach their full potential. Using a holistic and integrated approach, </a:t>
            </a:r>
            <a:r>
              <a:rPr lang="en-US" sz="3000" dirty="0">
                <a:highlight>
                  <a:schemeClr val="lt1"/>
                </a:highlight>
              </a:rPr>
              <a:t>Episcopal Relief &amp; Development </a:t>
            </a:r>
            <a:r>
              <a:rPr lang="en-US" sz="3000" dirty="0">
                <a:highlight>
                  <a:srgbClr val="FFFFFF"/>
                </a:highlight>
              </a:rPr>
              <a:t>focuses on teaching parents and caregivers skills and activities that involve play, nurturing and stimulation through home visits and family support networks. The programs support early care and education and can help children transition to quality preschools and primary school.</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1526634df5_0_4"/>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3500"/>
              <a:buNone/>
            </a:pPr>
            <a:r>
              <a:rPr lang="en-US" sz="3600" b="1">
                <a:highlight>
                  <a:schemeClr val="lt1"/>
                </a:highlight>
                <a:latin typeface="Arial"/>
                <a:ea typeface="Arial"/>
                <a:cs typeface="Arial"/>
                <a:sym typeface="Arial"/>
              </a:rPr>
              <a:t>Protecting Parents</a:t>
            </a:r>
            <a:endParaRPr sz="4600" b="1"/>
          </a:p>
        </p:txBody>
      </p:sp>
      <p:sp>
        <p:nvSpPr>
          <p:cNvPr id="210" name="Google Shape;210;g11526634df5_0_4"/>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11" name="Google Shape;211;g11526634df5_0_4"/>
          <p:cNvSpPr txBox="1">
            <a:spLocks noGrp="1"/>
          </p:cNvSpPr>
          <p:nvPr>
            <p:ph type="body" idx="2"/>
          </p:nvPr>
        </p:nvSpPr>
        <p:spPr>
          <a:xfrm>
            <a:off x="1070400" y="1296350"/>
            <a:ext cx="10111800" cy="468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3000">
                <a:highlight>
                  <a:srgbClr val="FFFFFF"/>
                </a:highlight>
              </a:rPr>
              <a:t>Social protection lessens the effects of poverty on families, strengthening their ability to care for children and enhance access to basic services. The programs focus on underserved groups and communities by offering counseling and other services to prevent domestic and child abuse, ensure parents have adequate child care and train faith leaders to help put an end to violence and support people in crisis situations.</a:t>
            </a:r>
            <a:endParaRPr sz="3000">
              <a:highlight>
                <a:srgbClr val="FFFFFF"/>
              </a:highlight>
            </a:endParaRPr>
          </a:p>
          <a:p>
            <a:pPr marL="0" lvl="0" indent="0" algn="l" rtl="0">
              <a:lnSpc>
                <a:spcPct val="90000"/>
              </a:lnSpc>
              <a:spcBef>
                <a:spcPts val="1000"/>
              </a:spcBef>
              <a:spcAft>
                <a:spcPts val="0"/>
              </a:spcAft>
              <a:buSzPts val="2400"/>
              <a:buNone/>
            </a:pPr>
            <a:endParaRPr sz="2600">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114945cd08_1_8"/>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rgbClr val="222222"/>
                </a:solidFill>
              </a:rPr>
              <a:t>Instructional Video</a:t>
            </a:r>
            <a:endParaRPr b="1">
              <a:solidFill>
                <a:srgbClr val="222222"/>
              </a:solidFill>
            </a:endParaRPr>
          </a:p>
          <a:p>
            <a:pPr marL="0" lvl="0" indent="0" algn="l" rtl="0">
              <a:lnSpc>
                <a:spcPct val="90000"/>
              </a:lnSpc>
              <a:spcBef>
                <a:spcPts val="1000"/>
              </a:spcBef>
              <a:spcAft>
                <a:spcPts val="0"/>
              </a:spcAft>
              <a:buSzPts val="3500"/>
              <a:buNone/>
            </a:pPr>
            <a:endParaRPr/>
          </a:p>
        </p:txBody>
      </p:sp>
      <p:sp>
        <p:nvSpPr>
          <p:cNvPr id="218" name="Google Shape;218;g1114945cd08_1_8"/>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19" name="Google Shape;219;g1114945cd08_1_8" descr="Meet Catherine, a volunteer and Lead Promoter in Zambia. Learn how she conducts home visits and about her role in Episcopal Relief &amp; Development's Early Childhood Development program.&#10;&#10;Learn more about Catherine&#10;https://www.episcopalrelief.org/stories/fulfilling-gods-dreams-in-zambia/&#10;Learn about our Early Childhood Development program&#10;https://www.episcopalrelief.org/what-we-do/integrated-approach/maternal-and-child-health/earlychildhooddevelopment/&#10;Donate now&#10;https://www.episcopalrelief.org/what-you-can-do/give/" title="Catherine's Story: Early Childhood Development Zambia">
            <a:hlinkClick r:id="rId3"/>
          </p:cNvPr>
          <p:cNvPicPr preferRelativeResize="0"/>
          <p:nvPr/>
        </p:nvPicPr>
        <p:blipFill rotWithShape="1">
          <a:blip r:embed="rId4">
            <a:alphaModFix/>
          </a:blip>
          <a:srcRect/>
          <a:stretch/>
        </p:blipFill>
        <p:spPr>
          <a:xfrm>
            <a:off x="2083050" y="1336000"/>
            <a:ext cx="6192175" cy="464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114945cd08_1_15"/>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500"/>
              <a:buNone/>
            </a:pPr>
            <a:r>
              <a:rPr lang="en-US" b="1">
                <a:solidFill>
                  <a:srgbClr val="222222"/>
                </a:solidFill>
              </a:rPr>
              <a:t>Using Mutual Invitation for Sharing</a:t>
            </a:r>
            <a:endParaRPr b="1">
              <a:solidFill>
                <a:srgbClr val="222222"/>
              </a:solidFill>
            </a:endParaRPr>
          </a:p>
          <a:p>
            <a:pPr marL="0" lvl="0" indent="0" algn="l" rtl="0">
              <a:lnSpc>
                <a:spcPct val="90000"/>
              </a:lnSpc>
              <a:spcBef>
                <a:spcPts val="1000"/>
              </a:spcBef>
              <a:spcAft>
                <a:spcPts val="0"/>
              </a:spcAft>
              <a:buSzPts val="3500"/>
              <a:buNone/>
            </a:pPr>
            <a:endParaRPr/>
          </a:p>
        </p:txBody>
      </p:sp>
      <p:sp>
        <p:nvSpPr>
          <p:cNvPr id="226" name="Google Shape;226;g1114945cd08_1_15"/>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27" name="Google Shape;227;g1114945cd08_1_15"/>
          <p:cNvSpPr txBox="1"/>
          <p:nvPr/>
        </p:nvSpPr>
        <p:spPr>
          <a:xfrm>
            <a:off x="987552" y="1928813"/>
            <a:ext cx="10213800" cy="1616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n-US" sz="3000" b="0" i="0" u="none" strike="noStrike" cap="none">
                <a:solidFill>
                  <a:schemeClr val="dk1"/>
                </a:solidFill>
                <a:highlight>
                  <a:schemeClr val="lt1"/>
                </a:highlight>
                <a:latin typeface="Roboto"/>
                <a:ea typeface="Roboto"/>
                <a:cs typeface="Roboto"/>
                <a:sym typeface="Roboto"/>
              </a:rPr>
              <a:t>When Mutual Invitation is used, it encourages deep and holy listening to one another, because there is no conversation until everyone has spoken.</a:t>
            </a:r>
            <a:endParaRPr sz="3000" b="0" i="0" u="none" strike="noStrike" cap="none">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1114945cd08_1_22"/>
          <p:cNvSpPr txBox="1">
            <a:spLocks noGrp="1"/>
          </p:cNvSpPr>
          <p:nvPr>
            <p:ph type="body" idx="1"/>
          </p:nvPr>
        </p:nvSpPr>
        <p:spPr>
          <a:xfrm>
            <a:off x="7662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3500"/>
              <a:buNone/>
            </a:pPr>
            <a:r>
              <a:rPr lang="en-US" b="1">
                <a:solidFill>
                  <a:srgbClr val="222222"/>
                </a:solidFill>
              </a:rPr>
              <a:t>Questions for Reflection - Youth</a:t>
            </a:r>
            <a:endParaRPr b="1">
              <a:solidFill>
                <a:srgbClr val="222222"/>
              </a:solidFill>
            </a:endParaRPr>
          </a:p>
          <a:p>
            <a:pPr marL="0" lvl="0" indent="0" algn="l" rtl="0">
              <a:lnSpc>
                <a:spcPct val="90000"/>
              </a:lnSpc>
              <a:spcBef>
                <a:spcPts val="1000"/>
              </a:spcBef>
              <a:spcAft>
                <a:spcPts val="0"/>
              </a:spcAft>
              <a:buSzPts val="3500"/>
              <a:buNone/>
            </a:pPr>
            <a:endParaRPr/>
          </a:p>
        </p:txBody>
      </p:sp>
      <p:sp>
        <p:nvSpPr>
          <p:cNvPr id="234" name="Google Shape;234;g1114945cd08_1_22"/>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35" name="Google Shape;235;g1114945cd08_1_22"/>
          <p:cNvSpPr txBox="1">
            <a:spLocks noGrp="1"/>
          </p:cNvSpPr>
          <p:nvPr>
            <p:ph type="body" idx="3"/>
          </p:nvPr>
        </p:nvSpPr>
        <p:spPr>
          <a:xfrm>
            <a:off x="1199213" y="1342250"/>
            <a:ext cx="9608695" cy="4509300"/>
          </a:xfrm>
          <a:prstGeom prst="rect">
            <a:avLst/>
          </a:prstGeom>
          <a:noFill/>
          <a:ln>
            <a:noFill/>
          </a:ln>
        </p:spPr>
        <p:txBody>
          <a:bodyPr spcFirstLastPara="1" wrap="square" lIns="91425" tIns="45700" rIns="91425" bIns="45700" anchor="t" anchorCtr="0">
            <a:noAutofit/>
          </a:bodyPr>
          <a:lstStyle/>
          <a:p>
            <a:pPr marL="971550" lvl="0" indent="-514350" algn="l" rtl="0">
              <a:lnSpc>
                <a:spcPct val="115000"/>
              </a:lnSpc>
              <a:spcBef>
                <a:spcPts val="0"/>
              </a:spcBef>
              <a:spcAft>
                <a:spcPts val="0"/>
              </a:spcAft>
              <a:buSzPts val="2400"/>
              <a:buFont typeface="+mj-lt"/>
              <a:buAutoNum type="arabicPeriod"/>
            </a:pPr>
            <a:endParaRPr sz="3000" b="1" dirty="0"/>
          </a:p>
          <a:p>
            <a:pPr marL="552450" lvl="0" indent="-514350" algn="l" rtl="0">
              <a:lnSpc>
                <a:spcPct val="115000"/>
              </a:lnSpc>
              <a:spcBef>
                <a:spcPts val="0"/>
              </a:spcBef>
              <a:spcAft>
                <a:spcPts val="0"/>
              </a:spcAft>
              <a:buSzPts val="3000"/>
              <a:buFont typeface="Arial"/>
              <a:buAutoNum type="arabicPeriod"/>
            </a:pPr>
            <a:r>
              <a:rPr lang="en-US" sz="3000" dirty="0"/>
              <a:t>What does this information have to do with me?</a:t>
            </a:r>
            <a:endParaRPr sz="3000" dirty="0"/>
          </a:p>
          <a:p>
            <a:pPr marL="742950" lvl="0" indent="-514350" algn="l" rtl="0">
              <a:lnSpc>
                <a:spcPct val="115000"/>
              </a:lnSpc>
              <a:spcBef>
                <a:spcPts val="0"/>
              </a:spcBef>
              <a:spcAft>
                <a:spcPts val="0"/>
              </a:spcAft>
              <a:buClr>
                <a:srgbClr val="7F7F7F"/>
              </a:buClr>
              <a:buSzPts val="3000"/>
              <a:buFont typeface="+mj-lt"/>
              <a:buAutoNum type="arabicPeriod"/>
            </a:pPr>
            <a:endParaRPr sz="3000" dirty="0"/>
          </a:p>
          <a:p>
            <a:pPr marL="552450" lvl="0" indent="-514350" algn="l" rtl="0">
              <a:lnSpc>
                <a:spcPct val="115000"/>
              </a:lnSpc>
              <a:spcBef>
                <a:spcPts val="0"/>
              </a:spcBef>
              <a:spcAft>
                <a:spcPts val="0"/>
              </a:spcAft>
              <a:buSzPts val="3000"/>
              <a:buFont typeface="Arial"/>
              <a:buAutoNum type="arabicPeriod"/>
            </a:pPr>
            <a:r>
              <a:rPr lang="en-US" sz="3000" dirty="0"/>
              <a:t>How does it challenge or inspire me?</a:t>
            </a:r>
            <a:endParaRPr sz="3000" dirty="0"/>
          </a:p>
          <a:p>
            <a:pPr marL="1123950" lvl="0" indent="-514350" algn="l" rtl="0">
              <a:lnSpc>
                <a:spcPct val="115000"/>
              </a:lnSpc>
              <a:spcBef>
                <a:spcPts val="0"/>
              </a:spcBef>
              <a:spcAft>
                <a:spcPts val="0"/>
              </a:spcAft>
              <a:buSzPts val="2400"/>
              <a:buFont typeface="+mj-lt"/>
              <a:buAutoNum type="arabicPeriod"/>
            </a:pPr>
            <a:endParaRPr sz="3000" dirty="0"/>
          </a:p>
          <a:p>
            <a:pPr marL="552450" lvl="0" indent="-514350" algn="l" rtl="0">
              <a:lnSpc>
                <a:spcPct val="115000"/>
              </a:lnSpc>
              <a:spcBef>
                <a:spcPts val="0"/>
              </a:spcBef>
              <a:spcAft>
                <a:spcPts val="0"/>
              </a:spcAft>
              <a:buSzPts val="3000"/>
              <a:buFont typeface="Arial"/>
              <a:buAutoNum type="arabicPeriod"/>
            </a:pPr>
            <a:r>
              <a:rPr lang="en-US" sz="3000" dirty="0"/>
              <a:t>What small step can I take in response? </a:t>
            </a:r>
            <a:endParaRPr sz="3000" dirty="0"/>
          </a:p>
          <a:p>
            <a:pPr marL="457200" lvl="0" indent="-228600" algn="l" rtl="0">
              <a:lnSpc>
                <a:spcPct val="115000"/>
              </a:lnSpc>
              <a:spcBef>
                <a:spcPts val="0"/>
              </a:spcBef>
              <a:spcAft>
                <a:spcPts val="0"/>
              </a:spcAft>
              <a:buSzPts val="700"/>
              <a:buFont typeface="+mj-lt"/>
              <a:buAutoNum type="arabicPeriod"/>
            </a:pPr>
            <a:endParaRPr sz="700" dirty="0"/>
          </a:p>
          <a:p>
            <a:pPr lvl="0" indent="-457200" algn="l" rtl="0">
              <a:lnSpc>
                <a:spcPct val="115000"/>
              </a:lnSpc>
              <a:spcBef>
                <a:spcPts val="0"/>
              </a:spcBef>
              <a:spcAft>
                <a:spcPts val="0"/>
              </a:spcAft>
              <a:buSzPts val="2400"/>
              <a:buFont typeface="+mj-lt"/>
              <a:buAutoNum type="arabicPeriod"/>
            </a:pPr>
            <a:endParaRPr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d1d54bcec0_0_3"/>
          <p:cNvSpPr txBox="1">
            <a:spLocks noGrp="1"/>
          </p:cNvSpPr>
          <p:nvPr>
            <p:ph type="body" idx="1"/>
          </p:nvPr>
        </p:nvSpPr>
        <p:spPr>
          <a:xfrm>
            <a:off x="372050" y="2349775"/>
            <a:ext cx="10896000" cy="404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2600">
                <a:solidFill>
                  <a:schemeClr val="dk1"/>
                </a:solidFill>
              </a:rPr>
              <a:t>This </a:t>
            </a:r>
            <a:r>
              <a:rPr lang="en-US" sz="2600" b="1">
                <a:solidFill>
                  <a:schemeClr val="dk1"/>
                </a:solidFill>
              </a:rPr>
              <a:t>four-session curriculum</a:t>
            </a:r>
            <a:r>
              <a:rPr lang="en-US" sz="2600">
                <a:solidFill>
                  <a:schemeClr val="dk1"/>
                </a:solidFill>
              </a:rPr>
              <a:t> is intended for small group gatherings, online or in person. The </a:t>
            </a:r>
            <a:r>
              <a:rPr lang="en-US" sz="26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objective is to help participants to grow in awareness of, and desire to serve, </a:t>
            </a:r>
            <a:r>
              <a:rPr lang="en-US" sz="2600">
                <a:solidFill>
                  <a:schemeClr val="dk1"/>
                </a:solidFill>
              </a:rPr>
              <a:t>the populations and priorities aligned with the mission of Episcopal Relief &amp; Development. As a faith formation curriculum, it offers group support and asks participants to be open to where God may be leading, in terms of how to grow in empathy and to respond to your new learnings in daily living. We know that our strengths come from pursuit of the things we are interested in and, so, we trust that our strengths relative to this good work will be revealed in the prayerful learning process. </a:t>
            </a:r>
            <a:endParaRPr sz="2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600">
              <a:solidFill>
                <a:schemeClr val="dk1"/>
              </a:solidFill>
            </a:endParaRPr>
          </a:p>
        </p:txBody>
      </p:sp>
      <p:sp>
        <p:nvSpPr>
          <p:cNvPr id="117" name="Google Shape;117;gd1d54bcec0_0_3"/>
          <p:cNvSpPr txBox="1">
            <a:spLocks noGrp="1"/>
          </p:cNvSpPr>
          <p:nvPr>
            <p:ph type="body" idx="2"/>
          </p:nvPr>
        </p:nvSpPr>
        <p:spPr>
          <a:xfrm>
            <a:off x="1874842" y="1749183"/>
            <a:ext cx="8442300" cy="60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500"/>
              <a:buNone/>
            </a:pPr>
            <a:r>
              <a:rPr lang="en-US" b="1"/>
              <a:t>Introduction</a:t>
            </a: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117924e5b2b_2_0"/>
          <p:cNvSpPr txBox="1">
            <a:spLocks noGrp="1"/>
          </p:cNvSpPr>
          <p:nvPr>
            <p:ph type="body" idx="1"/>
          </p:nvPr>
        </p:nvSpPr>
        <p:spPr>
          <a:xfrm>
            <a:off x="676188" y="575532"/>
            <a:ext cx="8442300" cy="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500"/>
              <a:buFont typeface="Arial"/>
              <a:buNone/>
            </a:pPr>
            <a:r>
              <a:rPr lang="en-US" b="1">
                <a:solidFill>
                  <a:srgbClr val="222222"/>
                </a:solidFill>
              </a:rPr>
              <a:t>Questions for Reflection - Adult</a:t>
            </a:r>
            <a:endParaRPr b="1">
              <a:solidFill>
                <a:srgbClr val="222222"/>
              </a:solidFill>
            </a:endParaRPr>
          </a:p>
          <a:p>
            <a:pPr marL="0" lvl="0" indent="0" algn="l" rtl="0">
              <a:lnSpc>
                <a:spcPct val="115000"/>
              </a:lnSpc>
              <a:spcBef>
                <a:spcPts val="0"/>
              </a:spcBef>
              <a:spcAft>
                <a:spcPts val="0"/>
              </a:spcAft>
              <a:buSzPts val="3500"/>
              <a:buNone/>
            </a:pPr>
            <a:endParaRPr>
              <a:solidFill>
                <a:srgbClr val="222222"/>
              </a:solidFill>
            </a:endParaRPr>
          </a:p>
          <a:p>
            <a:pPr marL="0" lvl="0" indent="0" algn="l" rtl="0">
              <a:lnSpc>
                <a:spcPct val="90000"/>
              </a:lnSpc>
              <a:spcBef>
                <a:spcPts val="1000"/>
              </a:spcBef>
              <a:spcAft>
                <a:spcPts val="0"/>
              </a:spcAft>
              <a:buSzPts val="3500"/>
              <a:buNone/>
            </a:pPr>
            <a:endParaRPr/>
          </a:p>
        </p:txBody>
      </p:sp>
      <p:sp>
        <p:nvSpPr>
          <p:cNvPr id="242" name="Google Shape;242;g117924e5b2b_2_0"/>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243" name="Google Shape;243;g117924e5b2b_2_0"/>
          <p:cNvSpPr txBox="1">
            <a:spLocks noGrp="1"/>
          </p:cNvSpPr>
          <p:nvPr>
            <p:ph type="body" idx="3"/>
          </p:nvPr>
        </p:nvSpPr>
        <p:spPr>
          <a:xfrm>
            <a:off x="676200" y="1176125"/>
            <a:ext cx="10839612" cy="4845300"/>
          </a:xfrm>
          <a:prstGeom prst="rect">
            <a:avLst/>
          </a:prstGeom>
          <a:noFill/>
          <a:ln>
            <a:noFill/>
          </a:ln>
        </p:spPr>
        <p:txBody>
          <a:bodyPr spcFirstLastPara="1" wrap="square" lIns="91425" tIns="45700" rIns="91425" bIns="45700" anchor="t" anchorCtr="0">
            <a:noAutofit/>
          </a:bodyPr>
          <a:lstStyle/>
          <a:p>
            <a:pPr marL="514350" lvl="0" indent="-514350" algn="l" rtl="0">
              <a:lnSpc>
                <a:spcPct val="115000"/>
              </a:lnSpc>
              <a:spcBef>
                <a:spcPts val="0"/>
              </a:spcBef>
              <a:spcAft>
                <a:spcPts val="0"/>
              </a:spcAft>
              <a:buSzPts val="2400"/>
              <a:buFont typeface="+mj-lt"/>
              <a:buAutoNum type="arabicPeriod"/>
            </a:pPr>
            <a:endParaRPr sz="3000" b="1" dirty="0"/>
          </a:p>
          <a:p>
            <a:pPr marL="552450" lvl="0" indent="-514350" algn="l" rtl="0">
              <a:lnSpc>
                <a:spcPct val="115000"/>
              </a:lnSpc>
              <a:spcBef>
                <a:spcPts val="0"/>
              </a:spcBef>
              <a:spcAft>
                <a:spcPts val="0"/>
              </a:spcAft>
              <a:buSzPts val="3000"/>
              <a:buFont typeface="Arial"/>
              <a:buAutoNum type="arabicPeriod"/>
            </a:pPr>
            <a:r>
              <a:rPr lang="en-US" sz="3000" dirty="0"/>
              <a:t>What moved you in your learning?</a:t>
            </a:r>
            <a:endParaRPr sz="3000" dirty="0"/>
          </a:p>
          <a:p>
            <a:pPr marL="1123950" lvl="0" indent="-514350" algn="l" rtl="0">
              <a:lnSpc>
                <a:spcPct val="115000"/>
              </a:lnSpc>
              <a:spcBef>
                <a:spcPts val="0"/>
              </a:spcBef>
              <a:spcAft>
                <a:spcPts val="0"/>
              </a:spcAft>
              <a:buSzPts val="2400"/>
              <a:buFont typeface="+mj-lt"/>
              <a:buAutoNum type="arabicPeriod"/>
            </a:pPr>
            <a:endParaRPr sz="3000" dirty="0"/>
          </a:p>
          <a:p>
            <a:pPr marL="552450" lvl="0" indent="-514350" algn="l" rtl="0">
              <a:lnSpc>
                <a:spcPct val="115000"/>
              </a:lnSpc>
              <a:spcBef>
                <a:spcPts val="0"/>
              </a:spcBef>
              <a:spcAft>
                <a:spcPts val="0"/>
              </a:spcAft>
              <a:buSzPts val="3000"/>
              <a:buFont typeface="Arial"/>
              <a:buAutoNum type="arabicPeriod"/>
            </a:pPr>
            <a:r>
              <a:rPr lang="en-US" sz="3000" dirty="0"/>
              <a:t>Did it stretch or challenge you in some way? </a:t>
            </a:r>
            <a:endParaRPr sz="3000" dirty="0"/>
          </a:p>
          <a:p>
            <a:pPr marL="1123950" lvl="0" indent="-514350" algn="l" rtl="0">
              <a:lnSpc>
                <a:spcPct val="115000"/>
              </a:lnSpc>
              <a:spcBef>
                <a:spcPts val="0"/>
              </a:spcBef>
              <a:spcAft>
                <a:spcPts val="0"/>
              </a:spcAft>
              <a:buSzPts val="2400"/>
              <a:buFont typeface="+mj-lt"/>
              <a:buAutoNum type="arabicPeriod"/>
            </a:pPr>
            <a:endParaRPr sz="3000" dirty="0"/>
          </a:p>
          <a:p>
            <a:pPr marL="552450" lvl="0" indent="-514350" algn="l" rtl="0">
              <a:lnSpc>
                <a:spcPct val="115000"/>
              </a:lnSpc>
              <a:spcBef>
                <a:spcPts val="0"/>
              </a:spcBef>
              <a:spcAft>
                <a:spcPts val="0"/>
              </a:spcAft>
              <a:buSzPts val="3000"/>
              <a:buFont typeface="Arial"/>
              <a:buAutoNum type="arabicPeriod"/>
            </a:pPr>
            <a:r>
              <a:rPr lang="en-US" sz="3000" dirty="0"/>
              <a:t>How might your new learning change who you are becoming as a Christian disciple and enrich or equip your witness?</a:t>
            </a:r>
            <a:endParaRPr sz="3000" dirty="0"/>
          </a:p>
          <a:p>
            <a:pPr marL="0" lvl="0" indent="0" algn="l" rtl="0">
              <a:lnSpc>
                <a:spcPct val="115000"/>
              </a:lnSpc>
              <a:spcBef>
                <a:spcPts val="0"/>
              </a:spcBef>
              <a:spcAft>
                <a:spcPts val="0"/>
              </a:spcAft>
              <a:buSzPts val="2400"/>
              <a:buNone/>
            </a:pPr>
            <a:endParaRPr sz="25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
          <p:cNvSpPr txBox="1">
            <a:spLocks noGrp="1"/>
          </p:cNvSpPr>
          <p:nvPr>
            <p:ph type="body" idx="1"/>
          </p:nvPr>
        </p:nvSpPr>
        <p:spPr>
          <a:xfrm>
            <a:off x="342350" y="584616"/>
            <a:ext cx="4886100" cy="139408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Group Reflection/Brainstorm</a:t>
            </a:r>
            <a:endParaRPr b="1"/>
          </a:p>
          <a:p>
            <a:pPr marL="0" lvl="0" indent="0" algn="ctr" rtl="0">
              <a:lnSpc>
                <a:spcPct val="90000"/>
              </a:lnSpc>
              <a:spcBef>
                <a:spcPts val="0"/>
              </a:spcBef>
              <a:spcAft>
                <a:spcPts val="0"/>
              </a:spcAft>
              <a:buClr>
                <a:schemeClr val="dk1"/>
              </a:buClr>
              <a:buSzPts val="3500"/>
              <a:buNone/>
            </a:pPr>
            <a:endParaRPr b="1"/>
          </a:p>
        </p:txBody>
      </p:sp>
      <p:sp>
        <p:nvSpPr>
          <p:cNvPr id="249" name="Google Shape;249;p5"/>
          <p:cNvSpPr txBox="1">
            <a:spLocks noGrp="1"/>
          </p:cNvSpPr>
          <p:nvPr>
            <p:ph type="body" idx="1"/>
          </p:nvPr>
        </p:nvSpPr>
        <p:spPr>
          <a:xfrm>
            <a:off x="685550" y="1821600"/>
            <a:ext cx="4542900" cy="2373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lt1"/>
              </a:solidFill>
            </a:endParaRPr>
          </a:p>
          <a:p>
            <a:pPr marL="0" lvl="0" indent="0" algn="l" rtl="0">
              <a:lnSpc>
                <a:spcPct val="115000"/>
              </a:lnSpc>
              <a:spcBef>
                <a:spcPts val="0"/>
              </a:spcBef>
              <a:spcAft>
                <a:spcPts val="0"/>
              </a:spcAft>
              <a:buClr>
                <a:schemeClr val="dk1"/>
              </a:buClr>
              <a:buSzPts val="1100"/>
              <a:buFont typeface="Arial"/>
              <a:buNone/>
            </a:pPr>
            <a:r>
              <a:rPr lang="en-US" sz="3000">
                <a:solidFill>
                  <a:schemeClr val="lt1"/>
                </a:solidFill>
              </a:rPr>
              <a:t>What would support your  ongoing formation in this area?</a:t>
            </a:r>
            <a:endParaRPr sz="3000">
              <a:solidFill>
                <a:schemeClr val="lt1"/>
              </a:solidFill>
            </a:endParaRPr>
          </a:p>
        </p:txBody>
      </p:sp>
      <p:pic>
        <p:nvPicPr>
          <p:cNvPr id="250" name="Google Shape;250;p5"/>
          <p:cNvPicPr preferRelativeResize="0"/>
          <p:nvPr/>
        </p:nvPicPr>
        <p:blipFill rotWithShape="1">
          <a:blip r:embed="rId3">
            <a:alphaModFix/>
          </a:blip>
          <a:srcRect l="20755" t="3423" r="21139" b="6885"/>
          <a:stretch/>
        </p:blipFill>
        <p:spPr>
          <a:xfrm>
            <a:off x="5527497" y="0"/>
            <a:ext cx="6664503"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
          <p:cNvSpPr txBox="1">
            <a:spLocks noGrp="1"/>
          </p:cNvSpPr>
          <p:nvPr>
            <p:ph type="body" idx="1"/>
          </p:nvPr>
        </p:nvSpPr>
        <p:spPr>
          <a:xfrm>
            <a:off x="276726" y="601579"/>
            <a:ext cx="4812631" cy="5414209"/>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chemeClr val="lt1"/>
              </a:buClr>
              <a:buSzPts val="3500"/>
              <a:buFont typeface="Arial"/>
              <a:buNone/>
            </a:pPr>
            <a:r>
              <a:rPr lang="en-US"/>
              <a:t>Pray in this coming week for the people we met today and for one another in this Community of Learning.</a:t>
            </a:r>
            <a:endParaRPr/>
          </a:p>
          <a:p>
            <a:pPr marL="457200" marR="0" lvl="0" indent="-228600" algn="ctr" rtl="0">
              <a:lnSpc>
                <a:spcPct val="90000"/>
              </a:lnSpc>
              <a:spcBef>
                <a:spcPts val="1000"/>
              </a:spcBef>
              <a:spcAft>
                <a:spcPts val="0"/>
              </a:spcAft>
              <a:buClr>
                <a:schemeClr val="lt1"/>
              </a:buClr>
              <a:buSzPts val="3500"/>
              <a:buFont typeface="Arial"/>
              <a:buNone/>
            </a:pPr>
            <a:endParaRPr/>
          </a:p>
          <a:p>
            <a:pPr marL="457200" marR="0" lvl="0" indent="-228600" algn="ctr" rtl="0">
              <a:lnSpc>
                <a:spcPct val="90000"/>
              </a:lnSpc>
              <a:spcBef>
                <a:spcPts val="1000"/>
              </a:spcBef>
              <a:spcAft>
                <a:spcPts val="0"/>
              </a:spcAft>
              <a:buClr>
                <a:schemeClr val="lt1"/>
              </a:buClr>
              <a:buSzPts val="3500"/>
              <a:buFont typeface="Arial"/>
              <a:buNone/>
            </a:pPr>
            <a:endParaRPr/>
          </a:p>
          <a:p>
            <a:pPr marL="457200" marR="0" lvl="0" indent="-228600" algn="ctr" rtl="0">
              <a:lnSpc>
                <a:spcPct val="90000"/>
              </a:lnSpc>
              <a:spcBef>
                <a:spcPts val="1000"/>
              </a:spcBef>
              <a:spcAft>
                <a:spcPts val="0"/>
              </a:spcAft>
              <a:buClr>
                <a:schemeClr val="lt1"/>
              </a:buClr>
              <a:buSzPts val="3500"/>
              <a:buFont typeface="Arial"/>
              <a:buNone/>
            </a:pPr>
            <a:r>
              <a:rPr lang="en-US" sz="3000" b="1"/>
              <a:t>Let us pray.</a:t>
            </a:r>
            <a:endParaRPr b="1"/>
          </a:p>
          <a:p>
            <a:pPr marL="457200" marR="0" lvl="0" indent="-228600" algn="ctr" rtl="0">
              <a:lnSpc>
                <a:spcPct val="90000"/>
              </a:lnSpc>
              <a:spcBef>
                <a:spcPts val="1000"/>
              </a:spcBef>
              <a:spcAft>
                <a:spcPts val="0"/>
              </a:spcAft>
              <a:buClr>
                <a:schemeClr val="lt1"/>
              </a:buClr>
              <a:buSzPts val="3500"/>
              <a:buFont typeface="Arial"/>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14945cd08_1_37"/>
          <p:cNvSpPr txBox="1">
            <a:spLocks noGrp="1"/>
          </p:cNvSpPr>
          <p:nvPr>
            <p:ph type="body" idx="1"/>
          </p:nvPr>
        </p:nvSpPr>
        <p:spPr>
          <a:xfrm>
            <a:off x="650975" y="575525"/>
            <a:ext cx="8265900" cy="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500"/>
              <a:buNone/>
            </a:pPr>
            <a:r>
              <a:rPr lang="en-US" b="1"/>
              <a:t>Closing Prayer</a:t>
            </a:r>
            <a:endParaRPr b="1"/>
          </a:p>
        </p:txBody>
      </p:sp>
      <p:sp>
        <p:nvSpPr>
          <p:cNvPr id="262" name="Google Shape;262;g1114945cd08_1_37"/>
          <p:cNvSpPr txBox="1">
            <a:spLocks noGrp="1"/>
          </p:cNvSpPr>
          <p:nvPr>
            <p:ph type="body" idx="3"/>
          </p:nvPr>
        </p:nvSpPr>
        <p:spPr>
          <a:xfrm>
            <a:off x="870175" y="1320325"/>
            <a:ext cx="10612500" cy="4672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500"/>
              </a:spcBef>
              <a:spcAft>
                <a:spcPts val="0"/>
              </a:spcAft>
              <a:buClr>
                <a:schemeClr val="dk1"/>
              </a:buClr>
              <a:buSzPts val="1100"/>
              <a:buFont typeface="Arial"/>
              <a:buNone/>
            </a:pPr>
            <a:r>
              <a:rPr lang="en-US" sz="2800" dirty="0"/>
              <a:t>Loving God, We thank you for drawing us into the work of justice and flourishing, envisioned by Episcopal Relief &amp; Development.</a:t>
            </a:r>
            <a:endParaRPr sz="2800" dirty="0"/>
          </a:p>
          <a:p>
            <a:pPr marL="0" lvl="0" indent="0" algn="l" rtl="0">
              <a:lnSpc>
                <a:spcPct val="100000"/>
              </a:lnSpc>
              <a:spcBef>
                <a:spcPts val="500"/>
              </a:spcBef>
              <a:spcAft>
                <a:spcPts val="0"/>
              </a:spcAft>
              <a:buClr>
                <a:schemeClr val="dk1"/>
              </a:buClr>
              <a:buSzPts val="1100"/>
              <a:buFont typeface="Arial"/>
              <a:buNone/>
            </a:pPr>
            <a:r>
              <a:rPr lang="en-US" sz="2800" dirty="0"/>
              <a:t>We ask your blessing upon this learning community, seeking to grow in understanding and commitment.</a:t>
            </a:r>
            <a:endParaRPr sz="2800" dirty="0"/>
          </a:p>
          <a:p>
            <a:pPr marL="0" lvl="0" indent="0" algn="l" rtl="0">
              <a:lnSpc>
                <a:spcPct val="100000"/>
              </a:lnSpc>
              <a:spcBef>
                <a:spcPts val="500"/>
              </a:spcBef>
              <a:spcAft>
                <a:spcPts val="0"/>
              </a:spcAft>
              <a:buClr>
                <a:schemeClr val="dk1"/>
              </a:buClr>
              <a:buSzPts val="1100"/>
              <a:buFont typeface="Arial"/>
              <a:buNone/>
            </a:pPr>
            <a:r>
              <a:rPr lang="en-US" sz="2800" dirty="0"/>
              <a:t>Guide us, we pray, to walk in your way, so that we may embody </a:t>
            </a:r>
            <a:endParaRPr sz="2800" dirty="0"/>
          </a:p>
          <a:p>
            <a:pPr marL="0" lvl="0" indent="0" algn="l" rtl="0">
              <a:lnSpc>
                <a:spcPct val="100000"/>
              </a:lnSpc>
              <a:spcBef>
                <a:spcPts val="500"/>
              </a:spcBef>
              <a:spcAft>
                <a:spcPts val="0"/>
              </a:spcAft>
              <a:buClr>
                <a:schemeClr val="dk1"/>
              </a:buClr>
              <a:buSzPts val="1100"/>
              <a:buFont typeface="Arial"/>
              <a:buNone/>
            </a:pPr>
            <a:r>
              <a:rPr lang="en-US" sz="2800" dirty="0"/>
              <a:t>the world that we deeply desire and long for.</a:t>
            </a:r>
            <a:endParaRPr sz="2800" dirty="0"/>
          </a:p>
          <a:p>
            <a:pPr marL="0" lvl="0" indent="0" algn="l" rtl="0">
              <a:lnSpc>
                <a:spcPct val="100000"/>
              </a:lnSpc>
              <a:spcBef>
                <a:spcPts val="500"/>
              </a:spcBef>
              <a:spcAft>
                <a:spcPts val="0"/>
              </a:spcAft>
              <a:buClr>
                <a:schemeClr val="dk1"/>
              </a:buClr>
              <a:buSzPts val="1100"/>
              <a:buFont typeface="Arial"/>
              <a:buNone/>
            </a:pPr>
            <a:r>
              <a:rPr lang="en-US" sz="2800" dirty="0"/>
              <a:t>Bless our loving actions in our daily lives, our families and partnerships, our communities and connections, </a:t>
            </a:r>
            <a:endParaRPr sz="2800" dirty="0"/>
          </a:p>
          <a:p>
            <a:pPr marL="0" lvl="0" indent="0" algn="l" rtl="0">
              <a:lnSpc>
                <a:spcPct val="100000"/>
              </a:lnSpc>
              <a:spcBef>
                <a:spcPts val="500"/>
              </a:spcBef>
              <a:spcAft>
                <a:spcPts val="0"/>
              </a:spcAft>
              <a:buClr>
                <a:schemeClr val="dk1"/>
              </a:buClr>
              <a:buSzPts val="1100"/>
              <a:buFont typeface="Arial"/>
              <a:buNone/>
            </a:pPr>
            <a:r>
              <a:rPr lang="en-US" sz="2800" dirty="0"/>
              <a:t>for the Family of God and for all of God’s creation. </a:t>
            </a:r>
            <a:r>
              <a:rPr lang="en-US" sz="2800" i="1" dirty="0"/>
              <a:t>Amen.</a:t>
            </a:r>
            <a:endParaRPr sz="2800" i="1" dirty="0"/>
          </a:p>
        </p:txBody>
      </p:sp>
      <p:sp>
        <p:nvSpPr>
          <p:cNvPr id="263" name="Google Shape;263;g1114945cd08_1_37"/>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body" idx="1"/>
          </p:nvPr>
        </p:nvSpPr>
        <p:spPr>
          <a:xfrm>
            <a:off x="833252" y="554750"/>
            <a:ext cx="8442366" cy="5674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At Home</a:t>
            </a:r>
            <a:endParaRPr b="1"/>
          </a:p>
          <a:p>
            <a:pPr marL="0" lvl="0" indent="0" algn="l" rtl="0">
              <a:lnSpc>
                <a:spcPct val="90000"/>
              </a:lnSpc>
              <a:spcBef>
                <a:spcPts val="0"/>
              </a:spcBef>
              <a:spcAft>
                <a:spcPts val="0"/>
              </a:spcAft>
              <a:buClr>
                <a:schemeClr val="dk1"/>
              </a:buClr>
              <a:buSzPts val="3500"/>
              <a:buNone/>
            </a:pPr>
            <a:endParaRPr/>
          </a:p>
        </p:txBody>
      </p:sp>
      <p:sp>
        <p:nvSpPr>
          <p:cNvPr id="269" name="Google Shape;269;p12"/>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270" name="Google Shape;270;p12"/>
          <p:cNvSpPr txBox="1">
            <a:spLocks noGrp="1"/>
          </p:cNvSpPr>
          <p:nvPr>
            <p:ph type="body" idx="2"/>
          </p:nvPr>
        </p:nvSpPr>
        <p:spPr>
          <a:xfrm>
            <a:off x="805515" y="1553643"/>
            <a:ext cx="10320000" cy="56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Arial"/>
              <a:buNone/>
            </a:pPr>
            <a:r>
              <a:rPr lang="en-US"/>
              <a:t>Choose one or more links to explore the topic more deeply: </a:t>
            </a:r>
            <a:endParaRPr/>
          </a:p>
        </p:txBody>
      </p:sp>
      <p:sp>
        <p:nvSpPr>
          <p:cNvPr id="271" name="Google Shape;271;p12"/>
          <p:cNvSpPr txBox="1">
            <a:spLocks noGrp="1"/>
          </p:cNvSpPr>
          <p:nvPr>
            <p:ph type="body" idx="3"/>
          </p:nvPr>
        </p:nvSpPr>
        <p:spPr>
          <a:xfrm>
            <a:off x="771288" y="3151267"/>
            <a:ext cx="3260700" cy="40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n-US" sz="2600">
                <a:solidFill>
                  <a:schemeClr val="dk1"/>
                </a:solidFill>
              </a:rPr>
              <a:t>Ted Talk</a:t>
            </a:r>
            <a:endParaRPr sz="2600">
              <a:solidFill>
                <a:schemeClr val="dk1"/>
              </a:solidFill>
            </a:endParaRPr>
          </a:p>
        </p:txBody>
      </p:sp>
      <p:sp>
        <p:nvSpPr>
          <p:cNvPr id="272" name="Google Shape;272;p12"/>
          <p:cNvSpPr txBox="1">
            <a:spLocks noGrp="1"/>
          </p:cNvSpPr>
          <p:nvPr>
            <p:ph type="body" idx="4"/>
          </p:nvPr>
        </p:nvSpPr>
        <p:spPr>
          <a:xfrm>
            <a:off x="771077" y="3832128"/>
            <a:ext cx="3260700" cy="223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u="sng">
                <a:solidFill>
                  <a:schemeClr val="hlink"/>
                </a:solidFill>
                <a:hlinkClick r:id="rId3"/>
              </a:rPr>
              <a:t>https://bit.ly/3Pgy5tC</a:t>
            </a:r>
            <a:endParaRPr sz="1800" b="1"/>
          </a:p>
          <a:p>
            <a:pPr marL="0" lvl="0" indent="0" algn="l" rtl="0">
              <a:lnSpc>
                <a:spcPct val="115000"/>
              </a:lnSpc>
              <a:spcBef>
                <a:spcPts val="1200"/>
              </a:spcBef>
              <a:spcAft>
                <a:spcPts val="1200"/>
              </a:spcAft>
              <a:buClr>
                <a:schemeClr val="dk1"/>
              </a:buClr>
              <a:buSzPts val="1100"/>
              <a:buFont typeface="Arial"/>
              <a:buNone/>
            </a:pPr>
            <a:endParaRPr sz="1800" b="1"/>
          </a:p>
        </p:txBody>
      </p:sp>
      <p:sp>
        <p:nvSpPr>
          <p:cNvPr id="273" name="Google Shape;273;p12"/>
          <p:cNvSpPr txBox="1">
            <a:spLocks noGrp="1"/>
          </p:cNvSpPr>
          <p:nvPr>
            <p:ph type="body" idx="5"/>
          </p:nvPr>
        </p:nvSpPr>
        <p:spPr>
          <a:xfrm>
            <a:off x="4338812" y="3151267"/>
            <a:ext cx="3253800" cy="40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n-US" sz="2600">
                <a:solidFill>
                  <a:schemeClr val="dk1"/>
                </a:solidFill>
              </a:rPr>
              <a:t>Art</a:t>
            </a:r>
            <a:endParaRPr sz="2600">
              <a:solidFill>
                <a:schemeClr val="dk1"/>
              </a:solidFill>
            </a:endParaRPr>
          </a:p>
        </p:txBody>
      </p:sp>
      <p:sp>
        <p:nvSpPr>
          <p:cNvPr id="274" name="Google Shape;274;p12"/>
          <p:cNvSpPr txBox="1">
            <a:spLocks noGrp="1"/>
          </p:cNvSpPr>
          <p:nvPr>
            <p:ph type="body" idx="6"/>
          </p:nvPr>
        </p:nvSpPr>
        <p:spPr>
          <a:xfrm>
            <a:off x="4338626" y="3832128"/>
            <a:ext cx="3253800" cy="223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u="sng" dirty="0">
                <a:solidFill>
                  <a:schemeClr val="hlink"/>
                </a:solidFill>
                <a:hlinkClick r:id="rId4"/>
              </a:rPr>
              <a:t>https://bit.ly/3yLiGMb</a:t>
            </a:r>
            <a:endParaRPr sz="1800" b="1" dirty="0"/>
          </a:p>
          <a:p>
            <a:pPr marL="0" lvl="0" indent="0" algn="l" rtl="0">
              <a:lnSpc>
                <a:spcPct val="90000"/>
              </a:lnSpc>
              <a:spcBef>
                <a:spcPts val="0"/>
              </a:spcBef>
              <a:spcAft>
                <a:spcPts val="0"/>
              </a:spcAft>
              <a:buSzPts val="2000"/>
              <a:buNone/>
            </a:pPr>
            <a:endParaRPr sz="1800" b="1" dirty="0"/>
          </a:p>
          <a:p>
            <a:pPr marL="0" lvl="0" indent="0" algn="l" rtl="0">
              <a:lnSpc>
                <a:spcPct val="90000"/>
              </a:lnSpc>
              <a:spcBef>
                <a:spcPts val="0"/>
              </a:spcBef>
              <a:spcAft>
                <a:spcPts val="0"/>
              </a:spcAft>
              <a:buSzPts val="2000"/>
              <a:buNone/>
            </a:pPr>
            <a:endParaRPr b="1" dirty="0"/>
          </a:p>
          <a:p>
            <a:pPr marL="0" lvl="0" indent="0" algn="l" rtl="0">
              <a:lnSpc>
                <a:spcPct val="90000"/>
              </a:lnSpc>
              <a:spcBef>
                <a:spcPts val="0"/>
              </a:spcBef>
              <a:spcAft>
                <a:spcPts val="0"/>
              </a:spcAft>
              <a:buClr>
                <a:schemeClr val="dk1"/>
              </a:buClr>
              <a:buSzPts val="2000"/>
              <a:buNone/>
            </a:pPr>
            <a:endParaRPr dirty="0"/>
          </a:p>
        </p:txBody>
      </p:sp>
      <p:sp>
        <p:nvSpPr>
          <p:cNvPr id="275" name="Google Shape;275;p12"/>
          <p:cNvSpPr txBox="1">
            <a:spLocks noGrp="1"/>
          </p:cNvSpPr>
          <p:nvPr>
            <p:ph type="body" idx="7"/>
          </p:nvPr>
        </p:nvSpPr>
        <p:spPr>
          <a:xfrm>
            <a:off x="7899430" y="3151267"/>
            <a:ext cx="3315900" cy="40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70C0"/>
              </a:buClr>
              <a:buSzPts val="2400"/>
              <a:buNone/>
            </a:pPr>
            <a:r>
              <a:rPr lang="en-US" sz="2600">
                <a:solidFill>
                  <a:schemeClr val="dk1"/>
                </a:solidFill>
              </a:rPr>
              <a:t>Poetry</a:t>
            </a:r>
            <a:endParaRPr sz="2600">
              <a:solidFill>
                <a:schemeClr val="dk1"/>
              </a:solidFill>
            </a:endParaRPr>
          </a:p>
        </p:txBody>
      </p:sp>
      <p:sp>
        <p:nvSpPr>
          <p:cNvPr id="276" name="Google Shape;276;p12"/>
          <p:cNvSpPr txBox="1">
            <a:spLocks noGrp="1"/>
          </p:cNvSpPr>
          <p:nvPr>
            <p:ph type="body" idx="8"/>
          </p:nvPr>
        </p:nvSpPr>
        <p:spPr>
          <a:xfrm>
            <a:off x="7899244" y="3832128"/>
            <a:ext cx="3316200" cy="223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u="sng" dirty="0">
                <a:solidFill>
                  <a:schemeClr val="hlink"/>
                </a:solidFill>
                <a:highlight>
                  <a:schemeClr val="lt1"/>
                </a:highlight>
              </a:rPr>
              <a:t>https://</a:t>
            </a:r>
            <a:r>
              <a:rPr lang="en-US" sz="1800" b="1" u="sng" dirty="0" err="1">
                <a:solidFill>
                  <a:schemeClr val="hlink"/>
                </a:solidFill>
                <a:highlight>
                  <a:schemeClr val="lt1"/>
                </a:highlight>
              </a:rPr>
              <a:t>bit.ly</a:t>
            </a:r>
            <a:r>
              <a:rPr lang="en-US" sz="1800" b="1" u="sng" dirty="0">
                <a:solidFill>
                  <a:schemeClr val="hlink"/>
                </a:solidFill>
                <a:highlight>
                  <a:schemeClr val="lt1"/>
                </a:highlight>
              </a:rPr>
              <a:t>/3kx3w8k</a:t>
            </a:r>
            <a:endParaRPr sz="1800" b="1" dirty="0">
              <a:highlight>
                <a:schemeClr val="lt1"/>
              </a:highlight>
            </a:endParaRPr>
          </a:p>
          <a:p>
            <a:pPr marL="0" lvl="0" indent="0" algn="l" rtl="0">
              <a:lnSpc>
                <a:spcPct val="90000"/>
              </a:lnSpc>
              <a:spcBef>
                <a:spcPts val="0"/>
              </a:spcBef>
              <a:spcAft>
                <a:spcPts val="0"/>
              </a:spcAft>
              <a:buSzPts val="2000"/>
              <a:buNone/>
            </a:pPr>
            <a:endParaRPr b="1" dirty="0">
              <a:highlight>
                <a:schemeClr val="lt1"/>
              </a:highlight>
            </a:endParaRPr>
          </a:p>
          <a:p>
            <a:pPr marL="0" lvl="0" indent="0" algn="l" rtl="0">
              <a:lnSpc>
                <a:spcPct val="90000"/>
              </a:lnSpc>
              <a:spcBef>
                <a:spcPts val="0"/>
              </a:spcBef>
              <a:spcAft>
                <a:spcPts val="0"/>
              </a:spcAft>
              <a:buClr>
                <a:schemeClr val="dk1"/>
              </a:buClr>
              <a:buSzPts val="2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sldNum" idx="12"/>
          </p:nvPr>
        </p:nvSpPr>
        <p:spPr>
          <a:xfrm>
            <a:off x="9275618"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283" name="Google Shape;283;p14"/>
          <p:cNvSpPr txBox="1"/>
          <p:nvPr/>
        </p:nvSpPr>
        <p:spPr>
          <a:xfrm>
            <a:off x="2491184" y="5329238"/>
            <a:ext cx="733861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 name="Picture 8">
            <a:extLst>
              <a:ext uri="{FF2B5EF4-FFF2-40B4-BE49-F238E27FC236}">
                <a16:creationId xmlns:a16="http://schemas.microsoft.com/office/drawing/2014/main" id="{3C56F1F6-2E45-E5C0-0B90-74F278F567DC}"/>
              </a:ext>
            </a:extLst>
          </p:cNvPr>
          <p:cNvPicPr>
            <a:picLocks noChangeAspect="1"/>
          </p:cNvPicPr>
          <p:nvPr/>
        </p:nvPicPr>
        <p:blipFill>
          <a:blip r:embed="rId3"/>
          <a:stretch>
            <a:fillRect/>
          </a:stretch>
        </p:blipFill>
        <p:spPr>
          <a:xfrm>
            <a:off x="1597572" y="1019228"/>
            <a:ext cx="8647386" cy="3788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2b24308384_0_0"/>
          <p:cNvSpPr txBox="1">
            <a:spLocks noGrp="1"/>
          </p:cNvSpPr>
          <p:nvPr>
            <p:ph type="body" idx="1"/>
          </p:nvPr>
        </p:nvSpPr>
        <p:spPr>
          <a:xfrm>
            <a:off x="372050" y="2349775"/>
            <a:ext cx="10896000" cy="404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600">
                <a:solidFill>
                  <a:schemeClr val="dk1"/>
                </a:solidFill>
              </a:rPr>
              <a:t>We ask you, loving God, to open our eyes to what is happening in communities at risk around the world. Guide us as we review the transformative responses of Episcopal Relief &amp; Development. </a:t>
            </a:r>
            <a:endParaRPr sz="26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6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600">
                <a:solidFill>
                  <a:schemeClr val="dk1"/>
                </a:solidFill>
              </a:rPr>
              <a:t>Open our hearts to see where we might feel led to be of service, too. </a:t>
            </a:r>
            <a:r>
              <a:rPr lang="en-US" sz="2600" i="1">
                <a:solidFill>
                  <a:schemeClr val="dk1"/>
                </a:solidFill>
              </a:rPr>
              <a:t>Amen.</a:t>
            </a:r>
            <a:endParaRPr sz="2600" i="1">
              <a:solidFill>
                <a:schemeClr val="dk1"/>
              </a:solidFill>
            </a:endParaRPr>
          </a:p>
        </p:txBody>
      </p:sp>
      <p:sp>
        <p:nvSpPr>
          <p:cNvPr id="123" name="Google Shape;123;g12b24308384_0_0"/>
          <p:cNvSpPr txBox="1">
            <a:spLocks noGrp="1"/>
          </p:cNvSpPr>
          <p:nvPr>
            <p:ph type="body" idx="2"/>
          </p:nvPr>
        </p:nvSpPr>
        <p:spPr>
          <a:xfrm>
            <a:off x="1874842" y="1749183"/>
            <a:ext cx="8442300" cy="600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500"/>
              <a:buNone/>
            </a:pPr>
            <a:r>
              <a:rPr lang="en-US" b="1"/>
              <a:t>Prayer</a:t>
            </a: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d1d54bcec0_0_8"/>
          <p:cNvSpPr txBox="1">
            <a:spLocks noGrp="1"/>
          </p:cNvSpPr>
          <p:nvPr>
            <p:ph type="body" idx="1"/>
          </p:nvPr>
        </p:nvSpPr>
        <p:spPr>
          <a:xfrm>
            <a:off x="825703" y="3295107"/>
            <a:ext cx="6700800" cy="1797754"/>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chemeClr val="dk1"/>
              </a:buClr>
              <a:buSzPts val="3000"/>
              <a:buFont typeface="Roboto"/>
              <a:buChar char="●"/>
            </a:pPr>
            <a:r>
              <a:rPr lang="en-US">
                <a:solidFill>
                  <a:schemeClr val="dk1"/>
                </a:solidFill>
              </a:rPr>
              <a:t>Group Prayer </a:t>
            </a:r>
            <a:endParaRPr>
              <a:solidFill>
                <a:schemeClr val="dk1"/>
              </a:solidFill>
            </a:endParaRPr>
          </a:p>
          <a:p>
            <a:pPr marL="457200" lvl="0" indent="-419100" algn="l" rtl="0">
              <a:lnSpc>
                <a:spcPct val="115000"/>
              </a:lnSpc>
              <a:spcBef>
                <a:spcPts val="0"/>
              </a:spcBef>
              <a:spcAft>
                <a:spcPts val="0"/>
              </a:spcAft>
              <a:buClr>
                <a:schemeClr val="dk1"/>
              </a:buClr>
              <a:buSzPts val="3000"/>
              <a:buFont typeface="Roboto"/>
              <a:buChar char="●"/>
            </a:pPr>
            <a:r>
              <a:rPr lang="en-US">
                <a:solidFill>
                  <a:schemeClr val="dk1"/>
                </a:solidFill>
              </a:rPr>
              <a:t>Guided Meditation </a:t>
            </a:r>
            <a:endParaRPr>
              <a:solidFill>
                <a:schemeClr val="dk1"/>
              </a:solidFill>
            </a:endParaRPr>
          </a:p>
          <a:p>
            <a:pPr marL="457200" lvl="0" indent="-419100" algn="l" rtl="0">
              <a:lnSpc>
                <a:spcPct val="115000"/>
              </a:lnSpc>
              <a:spcBef>
                <a:spcPts val="0"/>
              </a:spcBef>
              <a:spcAft>
                <a:spcPts val="0"/>
              </a:spcAft>
              <a:buClr>
                <a:schemeClr val="dk1"/>
              </a:buClr>
              <a:buSzPts val="3000"/>
              <a:buFont typeface="Roboto"/>
              <a:buChar char="●"/>
            </a:pPr>
            <a:r>
              <a:rPr lang="en-US">
                <a:solidFill>
                  <a:schemeClr val="dk1"/>
                </a:solidFill>
              </a:rPr>
              <a:t>Intercessory Prayer at Home</a:t>
            </a:r>
            <a:endParaRPr>
              <a:solidFill>
                <a:schemeClr val="dk1"/>
              </a:solidFill>
            </a:endParaRPr>
          </a:p>
        </p:txBody>
      </p:sp>
      <p:sp>
        <p:nvSpPr>
          <p:cNvPr id="130" name="Google Shape;130;gd1d54bcec0_0_8"/>
          <p:cNvSpPr txBox="1">
            <a:spLocks noGrp="1"/>
          </p:cNvSpPr>
          <p:nvPr>
            <p:ph type="body" idx="2"/>
          </p:nvPr>
        </p:nvSpPr>
        <p:spPr>
          <a:xfrm>
            <a:off x="825703" y="2466721"/>
            <a:ext cx="6700800" cy="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500"/>
              <a:buNone/>
            </a:pPr>
            <a:r>
              <a:rPr lang="en-US" b="1"/>
              <a:t>Group Rule of Life</a:t>
            </a:r>
            <a:endParaRPr b="1"/>
          </a:p>
          <a:p>
            <a:pPr marL="0" lvl="0" indent="0" algn="ctr" rtl="0">
              <a:lnSpc>
                <a:spcPct val="90000"/>
              </a:lnSpc>
              <a:spcBef>
                <a:spcPts val="1000"/>
              </a:spcBef>
              <a:spcAft>
                <a:spcPts val="0"/>
              </a:spcAft>
              <a:buSzPts val="3500"/>
              <a:buNone/>
            </a:pPr>
            <a:endParaRPr/>
          </a:p>
        </p:txBody>
      </p:sp>
      <p:pic>
        <p:nvPicPr>
          <p:cNvPr id="131" name="Google Shape;131;gd1d54bcec0_0_8"/>
          <p:cNvPicPr preferRelativeResize="0"/>
          <p:nvPr/>
        </p:nvPicPr>
        <p:blipFill rotWithShape="1">
          <a:blip r:embed="rId3">
            <a:alphaModFix/>
          </a:blip>
          <a:srcRect l="-42" t="4193" r="170" b="12476"/>
          <a:stretch/>
        </p:blipFill>
        <p:spPr>
          <a:xfrm>
            <a:off x="8115299" y="127748"/>
            <a:ext cx="3920311" cy="2138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p:nvPr/>
        </p:nvSpPr>
        <p:spPr>
          <a:xfrm flipH="1">
            <a:off x="502175" y="1814425"/>
            <a:ext cx="7233900" cy="1208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0" i="0" u="none" strike="noStrike" cap="none">
              <a:solidFill>
                <a:schemeClr val="dk1"/>
              </a:solidFill>
              <a:latin typeface="Roboto"/>
              <a:ea typeface="Roboto"/>
              <a:cs typeface="Roboto"/>
              <a:sym typeface="Roboto"/>
            </a:endParaRPr>
          </a:p>
          <a:p>
            <a:pPr marL="0" marR="0" lvl="0" indent="0" algn="l" rtl="0">
              <a:lnSpc>
                <a:spcPct val="90000"/>
              </a:lnSpc>
              <a:spcBef>
                <a:spcPts val="0"/>
              </a:spcBef>
              <a:spcAft>
                <a:spcPts val="0"/>
              </a:spcAft>
              <a:buClr>
                <a:schemeClr val="dk1"/>
              </a:buClr>
              <a:buSzPts val="3500"/>
              <a:buFont typeface="Arial"/>
              <a:buNone/>
            </a:pPr>
            <a:endParaRPr sz="3500" b="0" i="0" u="none" strike="noStrike" cap="none">
              <a:solidFill>
                <a:schemeClr val="dk1"/>
              </a:solidFill>
              <a:latin typeface="Roboto"/>
              <a:ea typeface="Roboto"/>
              <a:cs typeface="Roboto"/>
              <a:sym typeface="Roboto"/>
            </a:endParaRPr>
          </a:p>
        </p:txBody>
      </p:sp>
      <p:sp>
        <p:nvSpPr>
          <p:cNvPr id="137" name="Google Shape;137;p2"/>
          <p:cNvSpPr txBox="1"/>
          <p:nvPr/>
        </p:nvSpPr>
        <p:spPr>
          <a:xfrm>
            <a:off x="853475" y="2093250"/>
            <a:ext cx="105123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000" b="0" i="0" u="none" strike="noStrike" cap="none" dirty="0">
                <a:solidFill>
                  <a:schemeClr val="dk1"/>
                </a:solidFill>
                <a:highlight>
                  <a:schemeClr val="lt1"/>
                </a:highlight>
                <a:latin typeface="Roboto"/>
                <a:ea typeface="Roboto"/>
                <a:cs typeface="Roboto"/>
                <a:sym typeface="Roboto"/>
              </a:rPr>
              <a:t>Every child deserves the chance to achieve their full potential. Research shows that the first 1,000 days are foundational, affecting a child’s capacity to grow, learn and thrive over his or her entire life. The first few years form the basis for future learning, good health and nutrition and overall well-being.</a:t>
            </a:r>
            <a:endParaRPr sz="3000" b="0" i="0" u="none" strike="noStrike" cap="none" dirty="0">
              <a:solidFill>
                <a:schemeClr val="dk1"/>
              </a:solidFill>
              <a:latin typeface="Roboto"/>
              <a:ea typeface="Roboto"/>
              <a:cs typeface="Roboto"/>
              <a:sym typeface="Roboto"/>
            </a:endParaRPr>
          </a:p>
        </p:txBody>
      </p:sp>
      <p:sp>
        <p:nvSpPr>
          <p:cNvPr id="138" name="Google Shape;138;p2"/>
          <p:cNvSpPr txBox="1">
            <a:spLocks noGrp="1"/>
          </p:cNvSpPr>
          <p:nvPr>
            <p:ph type="body" idx="1"/>
          </p:nvPr>
        </p:nvSpPr>
        <p:spPr>
          <a:xfrm>
            <a:off x="326825" y="575500"/>
            <a:ext cx="11345400" cy="138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500"/>
              <a:buFont typeface="Arial"/>
              <a:buNone/>
            </a:pPr>
            <a:r>
              <a:rPr lang="en-US" b="1"/>
              <a:t>Episcopal Relief &amp; Development Priorities for </a:t>
            </a:r>
            <a:r>
              <a:rPr lang="en-US">
                <a:latin typeface="Roboto Black"/>
                <a:ea typeface="Roboto Black"/>
                <a:cs typeface="Roboto Black"/>
                <a:sym typeface="Roboto Black"/>
              </a:rPr>
              <a:t>Children</a:t>
            </a:r>
            <a:r>
              <a:rPr lang="en-US" b="1"/>
              <a:t> </a:t>
            </a: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1d54bcec0_0_17"/>
          <p:cNvSpPr txBox="1">
            <a:spLocks noGrp="1"/>
          </p:cNvSpPr>
          <p:nvPr>
            <p:ph type="body" idx="1"/>
          </p:nvPr>
        </p:nvSpPr>
        <p:spPr>
          <a:xfrm>
            <a:off x="419650" y="575525"/>
            <a:ext cx="8592600" cy="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90"/>
              <a:buFont typeface="Arial"/>
              <a:buNone/>
            </a:pPr>
            <a:r>
              <a:rPr lang="en-US" b="1"/>
              <a:t>Opening Prayer - Youth session </a:t>
            </a:r>
            <a:endParaRPr b="1"/>
          </a:p>
          <a:p>
            <a:pPr marL="0" lvl="0" indent="0" algn="l" rtl="0">
              <a:lnSpc>
                <a:spcPct val="90000"/>
              </a:lnSpc>
              <a:spcBef>
                <a:spcPts val="1000"/>
              </a:spcBef>
              <a:spcAft>
                <a:spcPts val="0"/>
              </a:spcAft>
              <a:buSzPts val="3500"/>
              <a:buNone/>
            </a:pPr>
            <a:endParaRPr/>
          </a:p>
        </p:txBody>
      </p:sp>
      <p:sp>
        <p:nvSpPr>
          <p:cNvPr id="145" name="Google Shape;145;gd1d54bcec0_0_17"/>
          <p:cNvSpPr txBox="1">
            <a:spLocks noGrp="1"/>
          </p:cNvSpPr>
          <p:nvPr>
            <p:ph type="body" idx="2"/>
          </p:nvPr>
        </p:nvSpPr>
        <p:spPr>
          <a:xfrm>
            <a:off x="1207008" y="1279400"/>
            <a:ext cx="10265664" cy="483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r>
              <a:rPr lang="en-US" sz="3000" dirty="0"/>
              <a:t>We ask your blessing on this learning community, Loving God, that we may be attentive to the movements of your Spirit. Guide us as we grow to understand how we might participate in the global priorities of Episcopal Relief &amp; Development to empower women, nurture children, and meet the challenges of climate change and disaster resilience. We offer to you our open hearts and our desire to promote the dignity of all people. In your name we pray. </a:t>
            </a:r>
            <a:r>
              <a:rPr lang="en-US" sz="3000" i="1" dirty="0"/>
              <a:t>Amen.</a:t>
            </a:r>
            <a:endParaRPr sz="3000" i="1" dirty="0"/>
          </a:p>
          <a:p>
            <a:pPr marL="0" lvl="0" indent="0" algn="l" rtl="0">
              <a:lnSpc>
                <a:spcPct val="100000"/>
              </a:lnSpc>
              <a:spcBef>
                <a:spcPts val="1200"/>
              </a:spcBef>
              <a:spcAft>
                <a:spcPts val="0"/>
              </a:spcAft>
              <a:buSzPts val="2400"/>
              <a:buNone/>
            </a:pPr>
            <a:endParaRPr sz="1300" dirty="0"/>
          </a:p>
          <a:p>
            <a:pPr marL="0" lvl="0" indent="0" algn="l" rtl="0">
              <a:lnSpc>
                <a:spcPct val="100000"/>
              </a:lnSpc>
              <a:spcBef>
                <a:spcPts val="0"/>
              </a:spcBef>
              <a:spcAft>
                <a:spcPts val="0"/>
              </a:spcAft>
              <a:buSzPts val="2400"/>
              <a:buNone/>
            </a:pPr>
            <a:endParaRPr sz="2200" b="1" dirty="0"/>
          </a:p>
          <a:p>
            <a:pPr marL="0" lvl="0" indent="0" algn="l" rtl="0">
              <a:lnSpc>
                <a:spcPct val="100000"/>
              </a:lnSpc>
              <a:spcBef>
                <a:spcPts val="0"/>
              </a:spcBef>
              <a:spcAft>
                <a:spcPts val="0"/>
              </a:spcAft>
              <a:buClr>
                <a:schemeClr val="dk1"/>
              </a:buClr>
              <a:buSzPts val="1100"/>
              <a:buFont typeface="Arial"/>
              <a:buNone/>
            </a:pPr>
            <a:endParaRPr sz="1400" i="1" dirty="0"/>
          </a:p>
        </p:txBody>
      </p:sp>
      <p:sp>
        <p:nvSpPr>
          <p:cNvPr id="146" name="Google Shape;146;gd1d54bcec0_0_17"/>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7924e5b2b_2_7"/>
          <p:cNvSpPr txBox="1">
            <a:spLocks noGrp="1"/>
          </p:cNvSpPr>
          <p:nvPr>
            <p:ph type="body" idx="1"/>
          </p:nvPr>
        </p:nvSpPr>
        <p:spPr>
          <a:xfrm>
            <a:off x="419650" y="575525"/>
            <a:ext cx="9523500" cy="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990"/>
              <a:buFont typeface="Arial"/>
              <a:buNone/>
            </a:pPr>
            <a:r>
              <a:rPr lang="en-US" sz="3520" b="1"/>
              <a:t>Opening Prayer - Adult session </a:t>
            </a:r>
            <a:endParaRPr sz="3520" b="1"/>
          </a:p>
          <a:p>
            <a:pPr marL="0" lvl="0" indent="0" algn="l" rtl="0">
              <a:lnSpc>
                <a:spcPct val="90000"/>
              </a:lnSpc>
              <a:spcBef>
                <a:spcPts val="1000"/>
              </a:spcBef>
              <a:spcAft>
                <a:spcPts val="0"/>
              </a:spcAft>
              <a:buSzPts val="3500"/>
              <a:buNone/>
            </a:pPr>
            <a:endParaRPr/>
          </a:p>
        </p:txBody>
      </p:sp>
      <p:sp>
        <p:nvSpPr>
          <p:cNvPr id="153" name="Google Shape;153;g117924e5b2b_2_7"/>
          <p:cNvSpPr txBox="1">
            <a:spLocks noGrp="1"/>
          </p:cNvSpPr>
          <p:nvPr>
            <p:ph type="body" idx="2"/>
          </p:nvPr>
        </p:nvSpPr>
        <p:spPr>
          <a:xfrm>
            <a:off x="786750" y="1176125"/>
            <a:ext cx="10658661" cy="494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2400"/>
              <a:buNone/>
            </a:pPr>
            <a:endParaRPr sz="1300" dirty="0">
              <a:solidFill>
                <a:srgbClr val="7F7F7F"/>
              </a:solidFill>
            </a:endParaRPr>
          </a:p>
          <a:p>
            <a:pPr marL="0" lvl="0" indent="0" algn="l" rtl="0">
              <a:lnSpc>
                <a:spcPct val="100000"/>
              </a:lnSpc>
              <a:spcBef>
                <a:spcPts val="1200"/>
              </a:spcBef>
              <a:spcAft>
                <a:spcPts val="0"/>
              </a:spcAft>
              <a:buSzPts val="2400"/>
              <a:buNone/>
            </a:pPr>
            <a:r>
              <a:rPr lang="en-US" sz="3000" dirty="0"/>
              <a:t>Loving God, We ask your blessing on this learning community, gathered for mutual formation in the ways of love. Fill us with your Spirit, that we may open our hearts to the needs of women and children at risk, as well as the challenges of climate change and disaster resilience. Guide our efforts, we pray, as we discern what is ours to do in Your plan for human flourishing among all people. May we strive to be your Good News in the world. </a:t>
            </a:r>
            <a:r>
              <a:rPr lang="en-US" sz="3000" i="1" dirty="0"/>
              <a:t>Amen.</a:t>
            </a:r>
            <a:endParaRPr sz="3000" b="1" i="1" dirty="0"/>
          </a:p>
          <a:p>
            <a:pPr marL="0" lvl="0" indent="0" algn="l" rtl="0">
              <a:lnSpc>
                <a:spcPct val="100000"/>
              </a:lnSpc>
              <a:spcBef>
                <a:spcPts val="0"/>
              </a:spcBef>
              <a:spcAft>
                <a:spcPts val="0"/>
              </a:spcAft>
              <a:buClr>
                <a:schemeClr val="dk1"/>
              </a:buClr>
              <a:buSzPts val="1100"/>
              <a:buFont typeface="Arial"/>
              <a:buNone/>
            </a:pPr>
            <a:endParaRPr sz="1400" i="1" dirty="0">
              <a:solidFill>
                <a:srgbClr val="6AA84F"/>
              </a:solidFill>
            </a:endParaRPr>
          </a:p>
        </p:txBody>
      </p:sp>
      <p:sp>
        <p:nvSpPr>
          <p:cNvPr id="154" name="Google Shape;154;g117924e5b2b_2_7"/>
          <p:cNvSpPr txBox="1">
            <a:spLocks noGrp="1"/>
          </p:cNvSpPr>
          <p:nvPr>
            <p:ph type="sldNum" idx="12"/>
          </p:nvPr>
        </p:nvSpPr>
        <p:spPr>
          <a:xfrm>
            <a:off x="9275618"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body" idx="1"/>
          </p:nvPr>
        </p:nvSpPr>
        <p:spPr>
          <a:xfrm>
            <a:off x="706450" y="1029449"/>
            <a:ext cx="3817800" cy="2967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endParaRPr sz="3000"/>
          </a:p>
          <a:p>
            <a:pPr marL="0" lvl="0" indent="0" algn="ctr" rtl="0">
              <a:lnSpc>
                <a:spcPct val="115000"/>
              </a:lnSpc>
              <a:spcBef>
                <a:spcPts val="1200"/>
              </a:spcBef>
              <a:spcAft>
                <a:spcPts val="1200"/>
              </a:spcAft>
              <a:buClr>
                <a:schemeClr val="dk1"/>
              </a:buClr>
              <a:buSzPts val="1100"/>
              <a:buFont typeface="Arial"/>
              <a:buNone/>
            </a:pPr>
            <a:r>
              <a:rPr lang="en-US" sz="3000"/>
              <a:t>Share your name, [location], and </a:t>
            </a:r>
            <a:r>
              <a:rPr lang="en-US" sz="3000" i="1"/>
              <a:t>one</a:t>
            </a:r>
            <a:r>
              <a:rPr lang="en-US" sz="3000"/>
              <a:t> word for what is on your heart today. </a:t>
            </a:r>
            <a:endParaRPr sz="3000"/>
          </a:p>
        </p:txBody>
      </p:sp>
      <p:sp>
        <p:nvSpPr>
          <p:cNvPr id="160" name="Google Shape;160;p3"/>
          <p:cNvSpPr txBox="1">
            <a:spLocks noGrp="1"/>
          </p:cNvSpPr>
          <p:nvPr>
            <p:ph type="body" idx="1"/>
          </p:nvPr>
        </p:nvSpPr>
        <p:spPr>
          <a:xfrm>
            <a:off x="317925" y="272500"/>
            <a:ext cx="4890000" cy="59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990"/>
              <a:buFont typeface="Arial"/>
              <a:buNone/>
            </a:pPr>
            <a:r>
              <a:rPr lang="en-US" sz="3500" b="1">
                <a:solidFill>
                  <a:schemeClr val="lt1"/>
                </a:solidFill>
              </a:rPr>
              <a:t>Introductions</a:t>
            </a:r>
            <a:endParaRPr sz="3500" b="1">
              <a:solidFill>
                <a:schemeClr val="lt1"/>
              </a:solidFill>
            </a:endParaRPr>
          </a:p>
          <a:p>
            <a:pPr marL="0" lvl="0" indent="0" algn="l" rtl="0">
              <a:lnSpc>
                <a:spcPct val="90000"/>
              </a:lnSpc>
              <a:spcBef>
                <a:spcPts val="0"/>
              </a:spcBef>
              <a:spcAft>
                <a:spcPts val="0"/>
              </a:spcAft>
              <a:buClr>
                <a:schemeClr val="dk1"/>
              </a:buClr>
              <a:buSzPts val="3500"/>
              <a:buNone/>
            </a:pPr>
            <a:endParaRPr/>
          </a:p>
        </p:txBody>
      </p:sp>
      <p:pic>
        <p:nvPicPr>
          <p:cNvPr id="161" name="Google Shape;161;p3"/>
          <p:cNvPicPr preferRelativeResize="0"/>
          <p:nvPr/>
        </p:nvPicPr>
        <p:blipFill rotWithShape="1">
          <a:blip r:embed="rId3">
            <a:alphaModFix/>
          </a:blip>
          <a:srcRect l="15594" r="22864"/>
          <a:stretch/>
        </p:blipFill>
        <p:spPr>
          <a:xfrm>
            <a:off x="5532698" y="0"/>
            <a:ext cx="6636152"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211950" y="1434200"/>
            <a:ext cx="5450100" cy="5018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500"/>
              <a:buNone/>
            </a:pPr>
            <a:r>
              <a:rPr lang="en-US" b="1"/>
              <a:t>Scripture Reading</a:t>
            </a:r>
            <a:endParaRPr b="1"/>
          </a:p>
          <a:p>
            <a:pPr marL="0" lvl="0" indent="0" algn="l" rtl="0">
              <a:lnSpc>
                <a:spcPct val="90000"/>
              </a:lnSpc>
              <a:spcBef>
                <a:spcPts val="0"/>
              </a:spcBef>
              <a:spcAft>
                <a:spcPts val="0"/>
              </a:spcAft>
              <a:buClr>
                <a:schemeClr val="dk1"/>
              </a:buClr>
              <a:buSzPts val="3500"/>
              <a:buNone/>
            </a:pPr>
            <a:endParaRPr sz="3000">
              <a:solidFill>
                <a:schemeClr val="dk2"/>
              </a:solidFill>
            </a:endParaRPr>
          </a:p>
          <a:p>
            <a:pPr marL="0" lvl="0" indent="0" algn="l" rtl="0">
              <a:lnSpc>
                <a:spcPct val="100000"/>
              </a:lnSpc>
              <a:spcBef>
                <a:spcPts val="0"/>
              </a:spcBef>
              <a:spcAft>
                <a:spcPts val="0"/>
              </a:spcAft>
              <a:buClr>
                <a:schemeClr val="dk1"/>
              </a:buClr>
              <a:buSzPts val="1100"/>
              <a:buNone/>
            </a:pPr>
            <a:r>
              <a:rPr lang="en-US" sz="3000"/>
              <a:t>For it was you who formed my inward parts; you knit me together in my mother’s womb.                              </a:t>
            </a:r>
            <a:endParaRPr sz="3000"/>
          </a:p>
          <a:p>
            <a:pPr marL="0" lvl="0" indent="0" algn="l" rtl="0">
              <a:lnSpc>
                <a:spcPct val="100000"/>
              </a:lnSpc>
              <a:spcBef>
                <a:spcPts val="1200"/>
              </a:spcBef>
              <a:spcAft>
                <a:spcPts val="0"/>
              </a:spcAft>
              <a:buClr>
                <a:schemeClr val="dk1"/>
              </a:buClr>
              <a:buSzPts val="1100"/>
              <a:buFont typeface="Arial"/>
              <a:buNone/>
            </a:pPr>
            <a:r>
              <a:rPr lang="en-US" sz="3000"/>
              <a:t>I praise you, for I am fearfully and wonderfully made. Wonderful are your works; that I know very well. </a:t>
            </a:r>
            <a:r>
              <a:rPr lang="en-US" sz="3000">
                <a:solidFill>
                  <a:srgbClr val="7F7F7F"/>
                </a:solidFill>
              </a:rPr>
              <a:t>   </a:t>
            </a:r>
            <a:endParaRPr sz="3000">
              <a:solidFill>
                <a:srgbClr val="7F7F7F"/>
              </a:solidFill>
            </a:endParaRPr>
          </a:p>
          <a:p>
            <a:pPr marL="0" lvl="0" indent="0" algn="l" rtl="0">
              <a:lnSpc>
                <a:spcPct val="100000"/>
              </a:lnSpc>
              <a:spcBef>
                <a:spcPts val="1200"/>
              </a:spcBef>
              <a:spcAft>
                <a:spcPts val="1200"/>
              </a:spcAft>
              <a:buClr>
                <a:schemeClr val="dk1"/>
              </a:buClr>
              <a:buSzPts val="1100"/>
              <a:buFont typeface="Arial"/>
              <a:buNone/>
            </a:pPr>
            <a:r>
              <a:rPr lang="en-US" sz="3000" i="1"/>
              <a:t>Psalm 139:13-14 NRSV </a:t>
            </a:r>
            <a:r>
              <a:rPr lang="en-US" sz="3000" i="1">
                <a:highlight>
                  <a:schemeClr val="lt1"/>
                </a:highlight>
              </a:rPr>
              <a:t>  </a:t>
            </a:r>
            <a:r>
              <a:rPr lang="en-US" sz="2550" i="1">
                <a:highlight>
                  <a:schemeClr val="lt1"/>
                </a:highlight>
              </a:rPr>
              <a:t> </a:t>
            </a:r>
            <a:endParaRPr sz="3000" i="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TotalTime>
  <Words>2217</Words>
  <Application>Microsoft Macintosh PowerPoint</Application>
  <PresentationFormat>Widescreen</PresentationFormat>
  <Paragraphs>166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Roboto Black</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Wanqin Nong</dc:creator>
  <cp:lastModifiedBy>sbennett@episcopalrelief.org</cp:lastModifiedBy>
  <cp:revision>5</cp:revision>
  <dcterms:created xsi:type="dcterms:W3CDTF">2018-08-30T16:35:21Z</dcterms:created>
  <dcterms:modified xsi:type="dcterms:W3CDTF">2023-02-28T18:14:27Z</dcterms:modified>
</cp:coreProperties>
</file>