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
      <p:font typeface="Roboto Black" panose="02000000000000000000" pitchFamily="2" charset="0"/>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zlVutwvea1hfyi/AkSueDQGI+8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1d54bcec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d1d54bcec0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Leader: </a:t>
            </a:r>
            <a:r>
              <a:rPr lang="en-US"/>
              <a:t>I invite you, now, to check that you are in a comfortable position, loosening and softening your body, as needed. </a:t>
            </a:r>
            <a:endParaRPr/>
          </a:p>
          <a:p>
            <a:pPr marL="0" lvl="0" indent="0" algn="l" rtl="0">
              <a:lnSpc>
                <a:spcPct val="115000"/>
              </a:lnSpc>
              <a:spcBef>
                <a:spcPts val="0"/>
              </a:spcBef>
              <a:spcAft>
                <a:spcPts val="0"/>
              </a:spcAft>
              <a:buClr>
                <a:schemeClr val="dk1"/>
              </a:buClr>
              <a:buSzPts val="1100"/>
              <a:buFont typeface="Arial"/>
              <a:buNone/>
            </a:pPr>
            <a:r>
              <a:rPr lang="en-US"/>
              <a:t>Zoom group - invite group to turn off cameras, if they wish</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I invite you, now, to check that you are in a comfortable position, loosening and softening your body, as needed. You may close your eyes or soften your gaze, whichever feels more comfortable for you…Beginning to settle yourself [by noticing and putting aside any concerns, unfinished plans, or tensions from this day]...as  we take the turn inward, putting ourselves in the presence of God… You may take a few long deep, cleansing breaths, tuning in to the movement of your breath collecting your attention…Breathing in the breath of Spirit, breathing out compassion and care…Breathing in the breath of the Spirit, breathing out welcome and generosity. When you notice thoughts or emotions arising, simply take note and then return your attention, very gently, to your breathing…there is no need to push thoughts or feelings away. Instead, maintain a posture of welcome to your own interior movements. </a:t>
            </a:r>
            <a:endParaRPr/>
          </a:p>
          <a:p>
            <a:pPr marL="0" lvl="0" indent="0" algn="l" rtl="0">
              <a:lnSpc>
                <a:spcPct val="115000"/>
              </a:lnSpc>
              <a:spcBef>
                <a:spcPts val="1200"/>
              </a:spcBef>
              <a:spcAft>
                <a:spcPts val="0"/>
              </a:spcAft>
              <a:buClr>
                <a:schemeClr val="dk1"/>
              </a:buClr>
              <a:buSzPts val="1100"/>
              <a:buFont typeface="Arial"/>
              <a:buNone/>
            </a:pPr>
            <a:r>
              <a:rPr lang="en-US"/>
              <a:t>Continue attending to the breath as you join, in the silence of your heart, in these prayers for the healing of the world:</a:t>
            </a:r>
            <a:endParaRPr/>
          </a:p>
          <a:p>
            <a:pPr marL="0" lvl="0" indent="0" algn="l" rtl="0">
              <a:lnSpc>
                <a:spcPct val="115000"/>
              </a:lnSpc>
              <a:spcBef>
                <a:spcPts val="1200"/>
              </a:spcBef>
              <a:spcAft>
                <a:spcPts val="0"/>
              </a:spcAft>
              <a:buClr>
                <a:schemeClr val="dk1"/>
              </a:buClr>
              <a:buSzPts val="1100"/>
              <a:buFont typeface="Arial"/>
              <a:buNone/>
            </a:pPr>
            <a:r>
              <a:rPr lang="en-US" i="1"/>
              <a:t>May we be in loving service to all.</a:t>
            </a:r>
            <a:endParaRPr/>
          </a:p>
          <a:p>
            <a:pPr marL="0" lvl="0" indent="0" algn="l" rtl="0">
              <a:lnSpc>
                <a:spcPct val="115000"/>
              </a:lnSpc>
              <a:spcBef>
                <a:spcPts val="0"/>
              </a:spcBef>
              <a:spcAft>
                <a:spcPts val="0"/>
              </a:spcAft>
              <a:buClr>
                <a:schemeClr val="dk1"/>
              </a:buClr>
              <a:buSzPts val="1100"/>
              <a:buFont typeface="Arial"/>
              <a:buNone/>
            </a:pPr>
            <a:r>
              <a:rPr lang="en-US" i="1"/>
              <a:t>May we be tenacious in humility and deeper understanding.</a:t>
            </a:r>
            <a:endParaRPr/>
          </a:p>
          <a:p>
            <a:pPr marL="0" lvl="0" indent="0" algn="l" rtl="0">
              <a:lnSpc>
                <a:spcPct val="115000"/>
              </a:lnSpc>
              <a:spcBef>
                <a:spcPts val="0"/>
              </a:spcBef>
              <a:spcAft>
                <a:spcPts val="0"/>
              </a:spcAft>
              <a:buClr>
                <a:schemeClr val="dk1"/>
              </a:buClr>
              <a:buSzPts val="1100"/>
              <a:buFont typeface="Arial"/>
              <a:buNone/>
            </a:pPr>
            <a:r>
              <a:rPr lang="en-US" i="1"/>
              <a:t>May we promote the dignity of every human being.</a:t>
            </a:r>
            <a:endParaRPr/>
          </a:p>
          <a:p>
            <a:pPr marL="0" lvl="0" indent="0" algn="l" rtl="0">
              <a:lnSpc>
                <a:spcPct val="115000"/>
              </a:lnSpc>
              <a:spcBef>
                <a:spcPts val="0"/>
              </a:spcBef>
              <a:spcAft>
                <a:spcPts val="0"/>
              </a:spcAft>
              <a:buClr>
                <a:schemeClr val="dk1"/>
              </a:buClr>
              <a:buSzPts val="1100"/>
              <a:buFont typeface="Arial"/>
              <a:buNone/>
            </a:pPr>
            <a:r>
              <a:rPr lang="en-US" i="1"/>
              <a:t>May we understand ourselves to be part of the natural world.</a:t>
            </a:r>
            <a:endParaRPr/>
          </a:p>
          <a:p>
            <a:pPr marL="0" lvl="0" indent="0" algn="l" rtl="0">
              <a:lnSpc>
                <a:spcPct val="115000"/>
              </a:lnSpc>
              <a:spcBef>
                <a:spcPts val="0"/>
              </a:spcBef>
              <a:spcAft>
                <a:spcPts val="0"/>
              </a:spcAft>
              <a:buClr>
                <a:schemeClr val="dk1"/>
              </a:buClr>
              <a:buSzPts val="1100"/>
              <a:buFont typeface="Arial"/>
              <a:buNone/>
            </a:pPr>
            <a:r>
              <a:rPr lang="en-US" i="1"/>
              <a:t>May all children be encouraged to grow and flourish.</a:t>
            </a:r>
            <a:endParaRPr/>
          </a:p>
          <a:p>
            <a:pPr marL="0" lvl="0" indent="0" algn="l" rtl="0">
              <a:lnSpc>
                <a:spcPct val="115000"/>
              </a:lnSpc>
              <a:spcBef>
                <a:spcPts val="0"/>
              </a:spcBef>
              <a:spcAft>
                <a:spcPts val="0"/>
              </a:spcAft>
              <a:buClr>
                <a:schemeClr val="dk1"/>
              </a:buClr>
              <a:buSzPts val="1100"/>
              <a:buFont typeface="Arial"/>
              <a:buNone/>
            </a:pPr>
            <a:r>
              <a:rPr lang="en-US" i="1"/>
              <a:t>May all women be encouraged to grow and flourish.</a:t>
            </a:r>
            <a:endParaRPr/>
          </a:p>
          <a:p>
            <a:pPr marL="0" lvl="0" indent="0" algn="l" rtl="0">
              <a:lnSpc>
                <a:spcPct val="115000"/>
              </a:lnSpc>
              <a:spcBef>
                <a:spcPts val="0"/>
              </a:spcBef>
              <a:spcAft>
                <a:spcPts val="0"/>
              </a:spcAft>
              <a:buClr>
                <a:schemeClr val="dk1"/>
              </a:buClr>
              <a:buSzPts val="1100"/>
              <a:buFont typeface="Arial"/>
              <a:buNone/>
            </a:pPr>
            <a:r>
              <a:rPr lang="en-US" i="1"/>
              <a:t>May we reverence God in all of God’s creation.</a:t>
            </a:r>
            <a:endParaRPr/>
          </a:p>
          <a:p>
            <a:pPr marL="0" lvl="0" indent="0" algn="l" rtl="0">
              <a:lnSpc>
                <a:spcPct val="115000"/>
              </a:lnSpc>
              <a:spcBef>
                <a:spcPts val="0"/>
              </a:spcBef>
              <a:spcAft>
                <a:spcPts val="0"/>
              </a:spcAft>
              <a:buClr>
                <a:schemeClr val="dk1"/>
              </a:buClr>
              <a:buSzPts val="1100"/>
              <a:buFont typeface="Arial"/>
              <a:buNone/>
            </a:pPr>
            <a:r>
              <a:rPr lang="en-US" i="1"/>
              <a:t>May all people find relief from struggle and pain.</a:t>
            </a:r>
            <a:endParaRPr/>
          </a:p>
          <a:p>
            <a:pPr marL="0" lvl="0" indent="0" algn="l" rtl="0">
              <a:lnSpc>
                <a:spcPct val="115000"/>
              </a:lnSpc>
              <a:spcBef>
                <a:spcPts val="0"/>
              </a:spcBef>
              <a:spcAft>
                <a:spcPts val="0"/>
              </a:spcAft>
              <a:buClr>
                <a:schemeClr val="dk1"/>
              </a:buClr>
              <a:buSzPts val="1100"/>
              <a:buFont typeface="Arial"/>
              <a:buNone/>
            </a:pPr>
            <a:r>
              <a:rPr lang="en-US" i="1"/>
              <a:t>May our compassion and hope radiate to all forms of life.</a:t>
            </a:r>
            <a:endParaRPr/>
          </a:p>
          <a:p>
            <a:pPr marL="0" lvl="0" indent="0" algn="l" rtl="0">
              <a:lnSpc>
                <a:spcPct val="115000"/>
              </a:lnSpc>
              <a:spcBef>
                <a:spcPts val="0"/>
              </a:spcBef>
              <a:spcAft>
                <a:spcPts val="0"/>
              </a:spcAft>
              <a:buClr>
                <a:schemeClr val="dk1"/>
              </a:buClr>
              <a:buSzPts val="1100"/>
              <a:buFont typeface="Arial"/>
              <a:buNone/>
            </a:pPr>
            <a:r>
              <a:rPr lang="en-US" i="1"/>
              <a:t>And may our faithful witness be for the healing of the world.</a:t>
            </a:r>
            <a:r>
              <a:rPr lang="en-US"/>
              <a:t>  </a:t>
            </a:r>
            <a:endParaRPr/>
          </a:p>
          <a:p>
            <a:pPr marL="0" lvl="0" indent="0" algn="l" rtl="0">
              <a:lnSpc>
                <a:spcPct val="115000"/>
              </a:lnSpc>
              <a:spcBef>
                <a:spcPts val="0"/>
              </a:spcBef>
              <a:spcAft>
                <a:spcPts val="0"/>
              </a:spcAft>
              <a:buClr>
                <a:schemeClr val="dk1"/>
              </a:buClr>
              <a:buSzPts val="1100"/>
              <a:buFont typeface="Arial"/>
              <a:buNone/>
            </a:pPr>
            <a:r>
              <a:rPr lang="en-US"/>
              <a:t>Continue breathing, imagining that with each exhale, you are widening your circle of concern, to include the whole world, from those closest to you to those furthest away.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When you are ready, set an intention for how you would participate in today’s session…and slowly return your awareness to this community gathered.</a:t>
            </a:r>
            <a:endParaRPr/>
          </a:p>
          <a:p>
            <a:pPr marL="0" lvl="0" indent="0" algn="l" rtl="0">
              <a:spcBef>
                <a:spcPts val="0"/>
              </a:spcBef>
              <a:spcAft>
                <a:spcPts val="0"/>
              </a:spcAft>
              <a:buSzPts val="1400"/>
              <a:buNone/>
            </a:pPr>
            <a:endParaRPr/>
          </a:p>
          <a:p>
            <a:pPr marL="0" lvl="0" indent="0" algn="l" rtl="0">
              <a:lnSpc>
                <a:spcPct val="100000"/>
              </a:lnSpc>
              <a:spcBef>
                <a:spcPts val="0"/>
              </a:spcBef>
              <a:spcAft>
                <a:spcPts val="0"/>
              </a:spcAft>
              <a:buSzPts val="1400"/>
              <a:buNone/>
            </a:pPr>
            <a:endParaRPr i="1">
              <a:latin typeface="Roboto"/>
              <a:ea typeface="Roboto"/>
              <a:cs typeface="Roboto"/>
              <a:sym typeface="Roboto"/>
            </a:endParaRPr>
          </a:p>
        </p:txBody>
      </p:sp>
      <p:sp>
        <p:nvSpPr>
          <p:cNvPr id="173" name="Google Shape;173;gd1d54bcec0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595959"/>
                </a:solidFill>
                <a:latin typeface="Roboto"/>
                <a:ea typeface="Roboto"/>
                <a:cs typeface="Roboto"/>
                <a:sym typeface="Roboto"/>
              </a:rPr>
              <a:t>This session we are exploring how Episcopal Relief &amp; Development</a:t>
            </a:r>
            <a:r>
              <a:rPr lang="en-US">
                <a:solidFill>
                  <a:srgbClr val="595959"/>
                </a:solidFill>
                <a:latin typeface="Roboto"/>
                <a:ea typeface="Roboto"/>
                <a:cs typeface="Roboto"/>
                <a:sym typeface="Roboto"/>
              </a:rPr>
              <a:t>’</a:t>
            </a:r>
            <a:r>
              <a:rPr lang="en-US" sz="1200">
                <a:solidFill>
                  <a:srgbClr val="595959"/>
                </a:solidFill>
                <a:latin typeface="Roboto"/>
                <a:ea typeface="Roboto"/>
                <a:cs typeface="Roboto"/>
                <a:sym typeface="Roboto"/>
              </a:rPr>
              <a:t>s work with local Church and ecumenical partners is designed to help communities prepare for disasters and recover as quickly as possible. We focus on three key areas to address issues related to climate:</a:t>
            </a:r>
            <a:endParaRPr sz="1100">
              <a:solidFill>
                <a:srgbClr val="595959"/>
              </a:solidFill>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14945cd0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114945cd0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Leader:</a:t>
            </a:r>
            <a:r>
              <a:rPr lang="en-US"/>
              <a:t> Read aloud.</a:t>
            </a:r>
            <a:endParaRPr/>
          </a:p>
          <a:p>
            <a:pPr marL="0" lvl="0" indent="0" algn="l" rtl="0">
              <a:lnSpc>
                <a:spcPct val="100000"/>
              </a:lnSpc>
              <a:spcBef>
                <a:spcPts val="0"/>
              </a:spcBef>
              <a:spcAft>
                <a:spcPts val="0"/>
              </a:spcAft>
              <a:buSzPts val="1400"/>
              <a:buNone/>
            </a:pPr>
            <a:endParaRPr/>
          </a:p>
        </p:txBody>
      </p:sp>
      <p:sp>
        <p:nvSpPr>
          <p:cNvPr id="187" name="Google Shape;187;g1114945cd0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206230b77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11206230b77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p:txBody>
      </p:sp>
      <p:sp>
        <p:nvSpPr>
          <p:cNvPr id="195" name="Google Shape;195;g11206230b77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206230b7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1206230b77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a:p>
            <a:pPr marL="0" lvl="0" indent="0" algn="l" rtl="0">
              <a:lnSpc>
                <a:spcPct val="100000"/>
              </a:lnSpc>
              <a:spcBef>
                <a:spcPts val="0"/>
              </a:spcBef>
              <a:spcAft>
                <a:spcPts val="0"/>
              </a:spcAft>
              <a:buSzPts val="1400"/>
              <a:buNone/>
            </a:pPr>
            <a:endParaRPr/>
          </a:p>
        </p:txBody>
      </p:sp>
      <p:sp>
        <p:nvSpPr>
          <p:cNvPr id="203" name="Google Shape;203;g11206230b77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a512ba99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12a512ba99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a:p>
            <a:pPr marL="0" lvl="0" indent="0" algn="l" rtl="0">
              <a:lnSpc>
                <a:spcPct val="100000"/>
              </a:lnSpc>
              <a:spcBef>
                <a:spcPts val="0"/>
              </a:spcBef>
              <a:spcAft>
                <a:spcPts val="0"/>
              </a:spcAft>
              <a:buSzPts val="1400"/>
              <a:buNone/>
            </a:pPr>
            <a:endParaRPr/>
          </a:p>
        </p:txBody>
      </p:sp>
      <p:sp>
        <p:nvSpPr>
          <p:cNvPr id="211" name="Google Shape;211;g12a512ba99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206230b77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1206230b77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a:p>
            <a:pPr marL="0" lvl="0" indent="0" algn="l" rtl="0">
              <a:lnSpc>
                <a:spcPct val="100000"/>
              </a:lnSpc>
              <a:spcBef>
                <a:spcPts val="0"/>
              </a:spcBef>
              <a:spcAft>
                <a:spcPts val="0"/>
              </a:spcAft>
              <a:buSzPts val="1400"/>
              <a:buNone/>
            </a:pPr>
            <a:endParaRPr/>
          </a:p>
        </p:txBody>
      </p:sp>
      <p:sp>
        <p:nvSpPr>
          <p:cNvPr id="219" name="Google Shape;219;g11206230b77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2a512ba99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2a512ba99e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a:p>
            <a:pPr marL="0" lvl="0" indent="0" algn="l" rtl="0">
              <a:lnSpc>
                <a:spcPct val="100000"/>
              </a:lnSpc>
              <a:spcBef>
                <a:spcPts val="0"/>
              </a:spcBef>
              <a:spcAft>
                <a:spcPts val="0"/>
              </a:spcAft>
              <a:buSzPts val="1400"/>
              <a:buNone/>
            </a:pPr>
            <a:endParaRPr/>
          </a:p>
        </p:txBody>
      </p:sp>
      <p:sp>
        <p:nvSpPr>
          <p:cNvPr id="227" name="Google Shape;227;g12a512ba99e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14945cd08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114945cd08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Let’s take a look at how these priorities play out on the ground and in community.</a:t>
            </a:r>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Note to leader: Video is 4:40 minutes.</a:t>
            </a:r>
            <a:endParaRPr/>
          </a:p>
          <a:p>
            <a:pPr marL="0" lvl="0" indent="0" algn="l" rtl="0">
              <a:lnSpc>
                <a:spcPct val="100000"/>
              </a:lnSpc>
              <a:spcBef>
                <a:spcPts val="0"/>
              </a:spcBef>
              <a:spcAft>
                <a:spcPts val="0"/>
              </a:spcAft>
              <a:buSzPts val="1400"/>
              <a:buNone/>
            </a:pPr>
            <a:endParaRPr/>
          </a:p>
        </p:txBody>
      </p:sp>
      <p:sp>
        <p:nvSpPr>
          <p:cNvPr id="235" name="Google Shape;235;g1114945cd08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14945cd08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114945cd08_1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highlight>
                  <a:srgbClr val="FFFFFF"/>
                </a:highlight>
                <a:latin typeface="Roboto"/>
                <a:ea typeface="Roboto"/>
                <a:cs typeface="Roboto"/>
                <a:sym typeface="Roboto"/>
              </a:rPr>
              <a:t>In order to ensure that everyone who wants to share has the opportunity to speak, we will proceed in the following way:</a:t>
            </a:r>
            <a:endParaRPr/>
          </a:p>
          <a:p>
            <a:pPr marL="457200" lvl="0" indent="-317500" algn="l" rtl="0">
              <a:lnSpc>
                <a:spcPct val="115000"/>
              </a:lnSpc>
              <a:spcBef>
                <a:spcPts val="0"/>
              </a:spcBef>
              <a:spcAft>
                <a:spcPts val="0"/>
              </a:spcAft>
              <a:buSzPts val="1400"/>
              <a:buFont typeface="Roboto"/>
              <a:buAutoNum type="arabicPeriod"/>
            </a:pPr>
            <a:r>
              <a:rPr lang="en-US" u="sng">
                <a:highlight>
                  <a:srgbClr val="FFFFFF"/>
                </a:highlight>
                <a:latin typeface="Roboto"/>
                <a:ea typeface="Roboto"/>
                <a:cs typeface="Roboto"/>
                <a:sym typeface="Roboto"/>
              </a:rPr>
              <a:t>The leader or a designated person will share first.</a:t>
            </a:r>
            <a:r>
              <a:rPr lang="en-US">
                <a:highlight>
                  <a:srgbClr val="FFFFFF"/>
                </a:highlight>
                <a:latin typeface="Roboto"/>
                <a:ea typeface="Roboto"/>
                <a:cs typeface="Roboto"/>
                <a:sym typeface="Roboto"/>
              </a:rPr>
              <a:t> After that person has spoken, he or she then invites another to share. After the next person has spoken, that person is given the privilege to invite another to share.</a:t>
            </a:r>
            <a:endParaRPr/>
          </a:p>
          <a:p>
            <a:pPr marL="457200" lvl="0" indent="-317500" algn="l" rtl="0">
              <a:lnSpc>
                <a:spcPct val="115000"/>
              </a:lnSpc>
              <a:spcBef>
                <a:spcPts val="0"/>
              </a:spcBef>
              <a:spcAft>
                <a:spcPts val="0"/>
              </a:spcAft>
              <a:buSzPts val="1400"/>
              <a:buFont typeface="Roboto"/>
              <a:buAutoNum type="arabicPeriod"/>
            </a:pPr>
            <a:r>
              <a:rPr lang="en-US">
                <a:highlight>
                  <a:srgbClr val="FFFFFF"/>
                </a:highlight>
                <a:latin typeface="Roboto"/>
                <a:ea typeface="Roboto"/>
                <a:cs typeface="Roboto"/>
                <a:sym typeface="Roboto"/>
              </a:rPr>
              <a:t>If you are not ready to share yet, say “I pass for now” and we will invite you to share later on. If you don’t want to say anything at all, simply say “pass” and proceed to invite another to share. We will do this until everyone has been invited.</a:t>
            </a:r>
            <a:endParaRPr/>
          </a:p>
          <a:p>
            <a:pPr marL="0" lvl="0" indent="0" algn="l" rtl="0">
              <a:lnSpc>
                <a:spcPct val="115000"/>
              </a:lnSpc>
              <a:spcBef>
                <a:spcPts val="1200"/>
              </a:spcBef>
              <a:spcAft>
                <a:spcPts val="0"/>
              </a:spcAft>
              <a:buClr>
                <a:schemeClr val="dk1"/>
              </a:buClr>
              <a:buSzPts val="1100"/>
              <a:buFont typeface="Arial"/>
              <a:buNone/>
            </a:pPr>
            <a:r>
              <a:rPr lang="en-US" i="1">
                <a:highlight>
                  <a:srgbClr val="FFFFFF"/>
                </a:highlight>
                <a:latin typeface="Roboto"/>
                <a:ea typeface="Roboto"/>
                <a:cs typeface="Roboto"/>
                <a:sym typeface="Roboto"/>
              </a:rPr>
              <a:t>The </a:t>
            </a:r>
            <a:r>
              <a:rPr lang="en-US" b="1" i="1">
                <a:highlight>
                  <a:srgbClr val="FFFFFF"/>
                </a:highlight>
                <a:latin typeface="Roboto"/>
                <a:ea typeface="Roboto"/>
                <a:cs typeface="Roboto"/>
                <a:sym typeface="Roboto"/>
              </a:rPr>
              <a:t>Mutual Invitation</a:t>
            </a:r>
            <a:r>
              <a:rPr lang="en-US" i="1">
                <a:highlight>
                  <a:srgbClr val="FFFFFF"/>
                </a:highlight>
                <a:latin typeface="Roboto"/>
                <a:ea typeface="Roboto"/>
                <a:cs typeface="Roboto"/>
                <a:sym typeface="Roboto"/>
              </a:rPr>
              <a:t> process is used in order to insure that everyone who wants to share has the opportunity to speak when the catalyst gives the instruction to do so. As group members become more accustomed to using this tool, they make connections with everyone in the session, because they invite each speaker by name.</a:t>
            </a:r>
            <a:endParaRPr/>
          </a:p>
          <a:p>
            <a:pPr marL="0" lvl="0" indent="0" algn="l" rtl="0">
              <a:lnSpc>
                <a:spcPct val="115000"/>
              </a:lnSpc>
              <a:spcBef>
                <a:spcPts val="1200"/>
              </a:spcBef>
              <a:spcAft>
                <a:spcPts val="0"/>
              </a:spcAft>
              <a:buClr>
                <a:schemeClr val="dk1"/>
              </a:buClr>
              <a:buSzPts val="1100"/>
              <a:buFont typeface="Arial"/>
              <a:buNone/>
            </a:pPr>
            <a:r>
              <a:rPr lang="en-US" i="1">
                <a:highlight>
                  <a:srgbClr val="FFFFFF"/>
                </a:highlight>
                <a:latin typeface="Roboto"/>
                <a:ea typeface="Roboto"/>
                <a:cs typeface="Roboto"/>
                <a:sym typeface="Roboto"/>
              </a:rPr>
              <a:t>When Mutual Invitation is used, it encourages deep and holy listening to one another, because there is no conversation until everyone has spoken once.</a:t>
            </a:r>
            <a:endParaRPr/>
          </a:p>
          <a:p>
            <a:pPr marL="0" lvl="0" indent="0" algn="l" rtl="0">
              <a:lnSpc>
                <a:spcPct val="100000"/>
              </a:lnSpc>
              <a:spcBef>
                <a:spcPts val="1200"/>
              </a:spcBef>
              <a:spcAft>
                <a:spcPts val="0"/>
              </a:spcAft>
              <a:buSzPts val="1400"/>
              <a:buNone/>
            </a:pPr>
            <a:endParaRPr/>
          </a:p>
        </p:txBody>
      </p:sp>
      <p:sp>
        <p:nvSpPr>
          <p:cNvPr id="243" name="Google Shape;243;g1114945cd08_1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1d54bcec0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paraphrase introduction and invite participants to join in the prayer.</a:t>
            </a:r>
            <a:endParaRPr/>
          </a:p>
        </p:txBody>
      </p:sp>
      <p:sp>
        <p:nvSpPr>
          <p:cNvPr id="114" name="Google Shape;114;gd1d54bcec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Roboto"/>
                <a:ea typeface="Roboto"/>
                <a:cs typeface="Roboto"/>
                <a:sym typeface="Roboto"/>
              </a:rPr>
              <a:t>Leader:</a:t>
            </a:r>
            <a:r>
              <a:rPr lang="en-US">
                <a:latin typeface="Roboto"/>
                <a:ea typeface="Roboto"/>
                <a:cs typeface="Roboto"/>
                <a:sym typeface="Roboto"/>
              </a:rPr>
              <a:t> Offer your response first and then select the next participant to share (i.e., mutual invitation.)</a:t>
            </a:r>
            <a:endParaRPr/>
          </a:p>
          <a:p>
            <a:pPr marL="0" lvl="0" indent="0" algn="l" rtl="0">
              <a:lnSpc>
                <a:spcPct val="100000"/>
              </a:lnSpc>
              <a:spcBef>
                <a:spcPts val="0"/>
              </a:spcBef>
              <a:spcAft>
                <a:spcPts val="0"/>
              </a:spcAft>
              <a:buSzPts val="1400"/>
              <a:buNone/>
            </a:pPr>
            <a:endParaRPr/>
          </a:p>
        </p:txBody>
      </p:sp>
      <p:sp>
        <p:nvSpPr>
          <p:cNvPr id="251" name="Google Shape;251;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14945cd08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1114945cd08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 </a:t>
            </a:r>
            <a:r>
              <a:rPr lang="en-US">
                <a:latin typeface="Roboto"/>
                <a:ea typeface="Roboto"/>
                <a:cs typeface="Roboto"/>
                <a:sym typeface="Roboto"/>
              </a:rPr>
              <a:t>Offer your response first and then select the next participant to share (i.e., mutual invitation.)</a:t>
            </a:r>
            <a:endParaRPr/>
          </a:p>
        </p:txBody>
      </p:sp>
      <p:sp>
        <p:nvSpPr>
          <p:cNvPr id="259" name="Google Shape;259;g1114945cd08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Roboto"/>
                <a:ea typeface="Roboto"/>
                <a:cs typeface="Roboto"/>
                <a:sym typeface="Roboto"/>
              </a:rPr>
              <a:t>Leader: </a:t>
            </a:r>
            <a:r>
              <a:rPr lang="en-US">
                <a:latin typeface="Roboto"/>
                <a:ea typeface="Roboto"/>
                <a:cs typeface="Roboto"/>
                <a:sym typeface="Roboto"/>
              </a:rPr>
              <a:t>Invite the group to brainstorm ideas for ongoing learning and action (popcorn style.)</a:t>
            </a:r>
            <a:endParaRPr/>
          </a:p>
          <a:p>
            <a:pPr marL="0" lvl="0" indent="0" algn="l" rtl="0">
              <a:lnSpc>
                <a:spcPct val="100000"/>
              </a:lnSpc>
              <a:spcBef>
                <a:spcPts val="0"/>
              </a:spcBef>
              <a:spcAft>
                <a:spcPts val="0"/>
              </a:spcAft>
              <a:buSzPts val="1400"/>
              <a:buNone/>
            </a:pPr>
            <a:endParaRPr/>
          </a:p>
        </p:txBody>
      </p:sp>
      <p:sp>
        <p:nvSpPr>
          <p:cNvPr id="266" name="Google Shape;2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 </a:t>
            </a:r>
            <a:r>
              <a:rPr lang="en-US">
                <a:latin typeface="Roboto"/>
                <a:ea typeface="Roboto"/>
                <a:cs typeface="Roboto"/>
                <a:sym typeface="Roboto"/>
              </a:rPr>
              <a:t>Remind group of their commitment to ongoing prayer (Rule of Life.)</a:t>
            </a:r>
            <a:endParaRPr/>
          </a:p>
        </p:txBody>
      </p:sp>
      <p:sp>
        <p:nvSpPr>
          <p:cNvPr id="273" name="Google Shape;2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114945cd08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1114945cd08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Roboto"/>
                <a:ea typeface="Roboto"/>
                <a:cs typeface="Roboto"/>
                <a:sym typeface="Roboto"/>
              </a:rPr>
              <a:t>Leader:</a:t>
            </a:r>
            <a:r>
              <a:rPr lang="en-US">
                <a:latin typeface="Roboto"/>
                <a:ea typeface="Roboto"/>
                <a:cs typeface="Roboto"/>
                <a:sym typeface="Roboto"/>
              </a:rPr>
              <a:t> Invite participants to pray together.</a:t>
            </a:r>
            <a:endParaRPr/>
          </a:p>
          <a:p>
            <a:pPr marL="0" lvl="0" indent="0" algn="l" rtl="0">
              <a:lnSpc>
                <a:spcPct val="100000"/>
              </a:lnSpc>
              <a:spcBef>
                <a:spcPts val="0"/>
              </a:spcBef>
              <a:spcAft>
                <a:spcPts val="0"/>
              </a:spcAft>
              <a:buSzPts val="1400"/>
              <a:buNone/>
            </a:pPr>
            <a:endParaRPr/>
          </a:p>
        </p:txBody>
      </p:sp>
      <p:sp>
        <p:nvSpPr>
          <p:cNvPr id="280" name="Google Shape;280;g1114945cd08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b="1">
                <a:latin typeface="Roboto"/>
                <a:ea typeface="Roboto"/>
                <a:cs typeface="Roboto"/>
                <a:sym typeface="Roboto"/>
              </a:rPr>
              <a:t>Leader: </a:t>
            </a:r>
            <a:r>
              <a:rPr lang="en-US">
                <a:latin typeface="Roboto"/>
                <a:ea typeface="Roboto"/>
                <a:cs typeface="Roboto"/>
                <a:sym typeface="Roboto"/>
              </a:rPr>
              <a:t>Encourage participants to discover additional online resources in their favorite learning modalities.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SzPts val="1400"/>
              <a:buFont typeface="Calibri"/>
              <a:buNone/>
            </a:pPr>
            <a:endParaRPr/>
          </a:p>
        </p:txBody>
      </p:sp>
      <p:sp>
        <p:nvSpPr>
          <p:cNvPr id="287" name="Google Shape;2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Roboto"/>
                <a:ea typeface="Roboto"/>
                <a:cs typeface="Roboto"/>
                <a:sym typeface="Roboto"/>
              </a:rPr>
              <a:t>Leader: </a:t>
            </a:r>
            <a:r>
              <a:rPr lang="en-US">
                <a:latin typeface="Roboto"/>
                <a:ea typeface="Roboto"/>
                <a:cs typeface="Roboto"/>
                <a:sym typeface="Roboto"/>
              </a:rPr>
              <a:t>Thank you for your participation and support of this important work. This curriculum was developed as part of the ONE THOUSAND DAYS OF LOVE campaign.</a:t>
            </a:r>
            <a:endParaRPr/>
          </a:p>
          <a:p>
            <a:pPr marL="0" lvl="0" indent="0" algn="l" rtl="0">
              <a:lnSpc>
                <a:spcPct val="100000"/>
              </a:lnSpc>
              <a:spcBef>
                <a:spcPts val="0"/>
              </a:spcBef>
              <a:spcAft>
                <a:spcPts val="0"/>
              </a:spcAft>
              <a:buSzPts val="1400"/>
              <a:buNone/>
            </a:pPr>
            <a:endParaRPr/>
          </a:p>
        </p:txBody>
      </p:sp>
      <p:sp>
        <p:nvSpPr>
          <p:cNvPr id="300" name="Google Shape;3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2a512ba99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paraphrase introduction and invite participants to join in the prayer.</a:t>
            </a:r>
            <a:endParaRPr/>
          </a:p>
        </p:txBody>
      </p:sp>
      <p:sp>
        <p:nvSpPr>
          <p:cNvPr id="120" name="Google Shape;120;g12a512ba9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1d54bcec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d1d54bcec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Explain that there are three ways in which the learning community will commit to a </a:t>
            </a:r>
            <a:r>
              <a:rPr lang="en-US" i="1">
                <a:latin typeface="Roboto"/>
                <a:ea typeface="Roboto"/>
                <a:cs typeface="Roboto"/>
                <a:sym typeface="Roboto"/>
              </a:rPr>
              <a:t>rule of life</a:t>
            </a:r>
            <a:r>
              <a:rPr lang="en-US">
                <a:latin typeface="Roboto"/>
                <a:ea typeface="Roboto"/>
                <a:cs typeface="Roboto"/>
                <a:sym typeface="Roboto"/>
              </a:rPr>
              <a:t> during the sessions. In other words, the sacred context of each session is understood to include prayer and meditation, together and at home. </a:t>
            </a:r>
            <a:endParaRPr/>
          </a:p>
        </p:txBody>
      </p:sp>
      <p:sp>
        <p:nvSpPr>
          <p:cNvPr id="127" name="Google Shape;127;gd1d54bcec0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The session begins with a description of our topic. Read aloud or invite a reader.</a:t>
            </a:r>
            <a:endParaRPr/>
          </a:p>
          <a:p>
            <a:pPr marL="0" lvl="0" indent="0" algn="l" rtl="0">
              <a:lnSpc>
                <a:spcPct val="100000"/>
              </a:lnSpc>
              <a:spcBef>
                <a:spcPts val="0"/>
              </a:spcBef>
              <a:spcAft>
                <a:spcPts val="0"/>
              </a:spcAft>
              <a:buClr>
                <a:schemeClr val="dk1"/>
              </a:buClr>
              <a:buSzPts val="1100"/>
              <a:buNone/>
            </a:pPr>
            <a:endParaRPr>
              <a:solidFill>
                <a:srgbClr val="7F7F7F"/>
              </a:solidFill>
            </a:endParaRPr>
          </a:p>
          <a:p>
            <a:pPr marL="0" lvl="0" indent="0" algn="l" rtl="0">
              <a:lnSpc>
                <a:spcPct val="100000"/>
              </a:lnSpc>
              <a:spcBef>
                <a:spcPts val="0"/>
              </a:spcBef>
              <a:spcAft>
                <a:spcPts val="0"/>
              </a:spcAft>
              <a:buSzPts val="1400"/>
              <a:buNone/>
            </a:pPr>
            <a:endParaRPr/>
          </a:p>
        </p:txBody>
      </p:sp>
      <p:sp>
        <p:nvSpPr>
          <p:cNvPr id="135" name="Google Shape;1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1d54bcec0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1d54bcec0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Roboto"/>
                <a:ea typeface="Roboto"/>
                <a:cs typeface="Roboto"/>
                <a:sym typeface="Roboto"/>
              </a:rPr>
              <a:t>Leader: In this Ritual of Dedication, invite online participants to light a candle, take some deep breaths, and pray the opening prayer aloud, together. (“Let us pray…”) </a:t>
            </a:r>
            <a:endParaRPr/>
          </a:p>
          <a:p>
            <a:pPr marL="0" lvl="0" indent="0" algn="l" rtl="0">
              <a:lnSpc>
                <a:spcPct val="100000"/>
              </a:lnSpc>
              <a:spcBef>
                <a:spcPts val="0"/>
              </a:spcBef>
              <a:spcAft>
                <a:spcPts val="0"/>
              </a:spcAft>
              <a:buSzPts val="1400"/>
              <a:buNone/>
            </a:pPr>
            <a:endParaRPr/>
          </a:p>
        </p:txBody>
      </p:sp>
      <p:sp>
        <p:nvSpPr>
          <p:cNvPr id="143" name="Google Shape;143;gd1d54bcec0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b="1">
                <a:latin typeface="Roboto"/>
                <a:ea typeface="Roboto"/>
                <a:cs typeface="Roboto"/>
                <a:sym typeface="Roboto"/>
              </a:rPr>
              <a:t>Leader:</a:t>
            </a:r>
            <a:r>
              <a:rPr lang="en-US">
                <a:latin typeface="Roboto"/>
                <a:ea typeface="Roboto"/>
                <a:cs typeface="Roboto"/>
                <a:sym typeface="Roboto"/>
              </a:rPr>
              <a:t> In this Ritual of Dedication, invite online participants to light a candle, take some deep breaths, and pray the opening prayer aloud, together. (“Let us pray…”) </a:t>
            </a:r>
            <a:endParaRPr/>
          </a:p>
          <a:p>
            <a:pPr marL="0" lvl="0" indent="0" algn="l" rtl="0">
              <a:lnSpc>
                <a:spcPct val="100000"/>
              </a:lnSpc>
              <a:spcBef>
                <a:spcPts val="0"/>
              </a:spcBef>
              <a:spcAft>
                <a:spcPts val="0"/>
              </a:spcAft>
              <a:buSzPts val="1400"/>
              <a:buNone/>
            </a:pPr>
            <a:endParaRPr/>
          </a:p>
        </p:txBody>
      </p:sp>
      <p:sp>
        <p:nvSpPr>
          <p:cNvPr id="151" name="Google Shape;151;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Invite each participant to share their name and a word for what is on their heart today.</a:t>
            </a:r>
            <a:endParaRPr>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US">
                <a:latin typeface="Roboto"/>
                <a:ea typeface="Roboto"/>
                <a:cs typeface="Roboto"/>
                <a:sym typeface="Roboto"/>
              </a:rPr>
              <a:t>Zoom group - If the group is 10+ you might invite participants to write this in the chat instead.</a:t>
            </a:r>
            <a:endParaRPr>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n-US" b="1">
                <a:latin typeface="Roboto"/>
                <a:ea typeface="Roboto"/>
                <a:cs typeface="Roboto"/>
                <a:sym typeface="Roboto"/>
              </a:rPr>
              <a:t>Leader:</a:t>
            </a:r>
            <a:r>
              <a:rPr lang="en-US">
                <a:latin typeface="Roboto"/>
                <a:ea typeface="Roboto"/>
                <a:cs typeface="Roboto"/>
                <a:sym typeface="Roboto"/>
              </a:rPr>
              <a:t> Read the Scripture aloud.</a:t>
            </a:r>
            <a:endParaRPr/>
          </a:p>
          <a:p>
            <a:pPr marL="0" lvl="0" indent="0" algn="l" rtl="0">
              <a:lnSpc>
                <a:spcPct val="100000"/>
              </a:lnSpc>
              <a:spcBef>
                <a:spcPts val="0"/>
              </a:spcBef>
              <a:spcAft>
                <a:spcPts val="0"/>
              </a:spcAft>
              <a:buSzPts val="1400"/>
              <a:buNone/>
            </a:pPr>
            <a:endParaRPr/>
          </a:p>
        </p:txBody>
      </p:sp>
      <p:sp>
        <p:nvSpPr>
          <p:cNvPr id="166" name="Google Shape;1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Page">
  <p:cSld name="1_Cover Page">
    <p:spTree>
      <p:nvGrpSpPr>
        <p:cNvPr id="1" name="Shape 13"/>
        <p:cNvGrpSpPr/>
        <p:nvPr/>
      </p:nvGrpSpPr>
      <p:grpSpPr>
        <a:xfrm>
          <a:off x="0" y="0"/>
          <a:ext cx="0" cy="0"/>
          <a:chOff x="0" y="0"/>
          <a:chExt cx="0" cy="0"/>
        </a:xfrm>
      </p:grpSpPr>
      <p:pic>
        <p:nvPicPr>
          <p:cNvPr id="14" name="Google Shape;14;p16"/>
          <p:cNvPicPr preferRelativeResize="0"/>
          <p:nvPr/>
        </p:nvPicPr>
        <p:blipFill rotWithShape="1">
          <a:blip r:embed="rId2">
            <a:alphaModFix/>
          </a:blip>
          <a:srcRect/>
          <a:stretch/>
        </p:blipFill>
        <p:spPr>
          <a:xfrm>
            <a:off x="551809" y="478249"/>
            <a:ext cx="2787009" cy="1232716"/>
          </a:xfrm>
          <a:prstGeom prst="rect">
            <a:avLst/>
          </a:prstGeom>
          <a:noFill/>
          <a:ln>
            <a:noFill/>
          </a:ln>
        </p:spPr>
      </p:pic>
      <p:sp>
        <p:nvSpPr>
          <p:cNvPr id="15" name="Google Shape;15;p16"/>
          <p:cNvSpPr txBox="1">
            <a:spLocks noGrp="1"/>
          </p:cNvSpPr>
          <p:nvPr>
            <p:ph type="body" idx="1"/>
          </p:nvPr>
        </p:nvSpPr>
        <p:spPr>
          <a:xfrm>
            <a:off x="1874817" y="3654974"/>
            <a:ext cx="8442366" cy="6004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6"/>
          <p:cNvSpPr txBox="1">
            <a:spLocks noGrp="1"/>
          </p:cNvSpPr>
          <p:nvPr>
            <p:ph type="body" idx="2"/>
          </p:nvPr>
        </p:nvSpPr>
        <p:spPr>
          <a:xfrm>
            <a:off x="1874817" y="3000208"/>
            <a:ext cx="8442366" cy="6004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Content Page">
  <p:cSld name="14_Content Page">
    <p:spTree>
      <p:nvGrpSpPr>
        <p:cNvPr id="1" name="Shape 62"/>
        <p:cNvGrpSpPr/>
        <p:nvPr/>
      </p:nvGrpSpPr>
      <p:grpSpPr>
        <a:xfrm>
          <a:off x="0" y="0"/>
          <a:ext cx="0" cy="0"/>
          <a:chOff x="0" y="0"/>
          <a:chExt cx="0" cy="0"/>
        </a:xfrm>
      </p:grpSpPr>
      <p:pic>
        <p:nvPicPr>
          <p:cNvPr id="63" name="Google Shape;63;p27"/>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64" name="Google Shape;64;p27"/>
          <p:cNvSpPr txBox="1">
            <a:spLocks noGrp="1"/>
          </p:cNvSpPr>
          <p:nvPr>
            <p:ph type="body" idx="1"/>
          </p:nvPr>
        </p:nvSpPr>
        <p:spPr>
          <a:xfrm>
            <a:off x="833252" y="554750"/>
            <a:ext cx="8442366" cy="567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27"/>
          <p:cNvSpPr txBox="1">
            <a:spLocks noGrp="1"/>
          </p:cNvSpPr>
          <p:nvPr>
            <p:ph type="body" idx="2"/>
          </p:nvPr>
        </p:nvSpPr>
        <p:spPr>
          <a:xfrm>
            <a:off x="833252" y="1122218"/>
            <a:ext cx="8442366" cy="567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7"/>
          <p:cNvSpPr txBox="1">
            <a:spLocks noGrp="1"/>
          </p:cNvSpPr>
          <p:nvPr>
            <p:ph type="body" idx="3"/>
          </p:nvPr>
        </p:nvSpPr>
        <p:spPr>
          <a:xfrm>
            <a:off x="833438" y="3166267"/>
            <a:ext cx="3260580"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7"/>
          <p:cNvSpPr/>
          <p:nvPr/>
        </p:nvSpPr>
        <p:spPr>
          <a:xfrm>
            <a:off x="937161"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27"/>
          <p:cNvSpPr txBox="1">
            <a:spLocks noGrp="1"/>
          </p:cNvSpPr>
          <p:nvPr>
            <p:ph type="body" idx="4"/>
          </p:nvPr>
        </p:nvSpPr>
        <p:spPr>
          <a:xfrm>
            <a:off x="833252" y="3847128"/>
            <a:ext cx="3260766"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27"/>
          <p:cNvSpPr txBox="1">
            <a:spLocks noGrp="1"/>
          </p:cNvSpPr>
          <p:nvPr>
            <p:ph type="body" idx="5"/>
          </p:nvPr>
        </p:nvSpPr>
        <p:spPr>
          <a:xfrm>
            <a:off x="4400962" y="3166267"/>
            <a:ext cx="3253674"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27"/>
          <p:cNvSpPr/>
          <p:nvPr/>
        </p:nvSpPr>
        <p:spPr>
          <a:xfrm>
            <a:off x="4504685"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27"/>
          <p:cNvSpPr txBox="1">
            <a:spLocks noGrp="1"/>
          </p:cNvSpPr>
          <p:nvPr>
            <p:ph type="body" idx="6"/>
          </p:nvPr>
        </p:nvSpPr>
        <p:spPr>
          <a:xfrm>
            <a:off x="4400776" y="3847128"/>
            <a:ext cx="3253860"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27"/>
          <p:cNvSpPr txBox="1">
            <a:spLocks noGrp="1"/>
          </p:cNvSpPr>
          <p:nvPr>
            <p:ph type="body" idx="7"/>
          </p:nvPr>
        </p:nvSpPr>
        <p:spPr>
          <a:xfrm>
            <a:off x="7961580" y="3166267"/>
            <a:ext cx="3316020"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27"/>
          <p:cNvSpPr/>
          <p:nvPr/>
        </p:nvSpPr>
        <p:spPr>
          <a:xfrm>
            <a:off x="8065303"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27"/>
          <p:cNvSpPr txBox="1">
            <a:spLocks noGrp="1"/>
          </p:cNvSpPr>
          <p:nvPr>
            <p:ph type="body" idx="8"/>
          </p:nvPr>
        </p:nvSpPr>
        <p:spPr>
          <a:xfrm>
            <a:off x="7961394" y="3847128"/>
            <a:ext cx="3316206"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7"/>
          <p:cNvSpPr txBox="1">
            <a:spLocks noGrp="1"/>
          </p:cNvSpPr>
          <p:nvPr>
            <p:ph type="body" idx="9"/>
          </p:nvPr>
        </p:nvSpPr>
        <p:spPr>
          <a:xfrm>
            <a:off x="833252" y="1951134"/>
            <a:ext cx="10444348" cy="8727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Cover Page">
  <p:cSld name="4_Cover Page">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p:nvPr/>
        </p:nvSpPr>
        <p:spPr>
          <a:xfrm rot="-5400000">
            <a:off x="-472002" y="472001"/>
            <a:ext cx="6858000" cy="5913997"/>
          </a:xfrm>
          <a:prstGeom prst="rect">
            <a:avLst/>
          </a:prstGeom>
          <a:solidFill>
            <a:schemeClr val="lt1">
              <a:alpha val="8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18"/>
          <p:cNvSpPr txBox="1">
            <a:spLocks noGrp="1"/>
          </p:cNvSpPr>
          <p:nvPr>
            <p:ph type="body" idx="1"/>
          </p:nvPr>
        </p:nvSpPr>
        <p:spPr>
          <a:xfrm>
            <a:off x="634534" y="4432272"/>
            <a:ext cx="4774676" cy="10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634534" y="3148114"/>
            <a:ext cx="4774676" cy="10611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3" name="Google Shape;83;p18"/>
          <p:cNvPicPr preferRelativeResize="0"/>
          <p:nvPr/>
        </p:nvPicPr>
        <p:blipFill rotWithShape="1">
          <a:blip r:embed="rId3">
            <a:alphaModFix/>
          </a:blip>
          <a:srcRect/>
          <a:stretch/>
        </p:blipFill>
        <p:spPr>
          <a:xfrm>
            <a:off x="180876" y="237821"/>
            <a:ext cx="1931259" cy="8542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over Page">
  <p:cSld name="7_Cover Page">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0"/>
          <p:cNvSpPr/>
          <p:nvPr/>
        </p:nvSpPr>
        <p:spPr>
          <a:xfrm rot="-5400000">
            <a:off x="-472001" y="472003"/>
            <a:ext cx="6858000" cy="5913997"/>
          </a:xfrm>
          <a:prstGeom prst="rect">
            <a:avLst/>
          </a:prstGeom>
          <a:solidFill>
            <a:schemeClr val="lt1">
              <a:alpha val="8666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20"/>
          <p:cNvSpPr txBox="1">
            <a:spLocks noGrp="1"/>
          </p:cNvSpPr>
          <p:nvPr>
            <p:ph type="body" idx="1"/>
          </p:nvPr>
        </p:nvSpPr>
        <p:spPr>
          <a:xfrm>
            <a:off x="685560" y="2463705"/>
            <a:ext cx="4542878"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0"/>
          <p:cNvSpPr txBox="1">
            <a:spLocks noGrp="1"/>
          </p:cNvSpPr>
          <p:nvPr>
            <p:ph type="body" idx="2"/>
          </p:nvPr>
        </p:nvSpPr>
        <p:spPr>
          <a:xfrm>
            <a:off x="685560" y="3574749"/>
            <a:ext cx="4542878" cy="9931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9" name="Google Shape;89;p20"/>
          <p:cNvPicPr preferRelativeResize="0"/>
          <p:nvPr/>
        </p:nvPicPr>
        <p:blipFill rotWithShape="1">
          <a:blip r:embed="rId3">
            <a:alphaModFix/>
          </a:blip>
          <a:srcRect/>
          <a:stretch/>
        </p:blipFill>
        <p:spPr>
          <a:xfrm>
            <a:off x="180876" y="237821"/>
            <a:ext cx="1931259" cy="85421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8_Section Divider">
  <p:cSld name="8_Section Divider">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4"/>
          <p:cNvSpPr/>
          <p:nvPr/>
        </p:nvSpPr>
        <p:spPr>
          <a:xfrm>
            <a:off x="0" y="0"/>
            <a:ext cx="5521842" cy="6858000"/>
          </a:xfrm>
          <a:prstGeom prst="rect">
            <a:avLst/>
          </a:prstGeom>
          <a:solidFill>
            <a:srgbClr val="DD92A7">
              <a:alpha val="8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24"/>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24"/>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Outline / Table of Contents">
  <p:cSld name="11_Outline / Table of Contents">
    <p:spTree>
      <p:nvGrpSpPr>
        <p:cNvPr id="1" name="Shape 94"/>
        <p:cNvGrpSpPr/>
        <p:nvPr/>
      </p:nvGrpSpPr>
      <p:grpSpPr>
        <a:xfrm>
          <a:off x="0" y="0"/>
          <a:ext cx="0" cy="0"/>
          <a:chOff x="0" y="0"/>
          <a:chExt cx="0" cy="0"/>
        </a:xfrm>
      </p:grpSpPr>
      <p:pic>
        <p:nvPicPr>
          <p:cNvPr id="95" name="Google Shape;95;p25"/>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96" name="Google Shape;96;p25"/>
          <p:cNvSpPr txBox="1">
            <a:spLocks noGrp="1"/>
          </p:cNvSpPr>
          <p:nvPr>
            <p:ph type="body" idx="1"/>
          </p:nvPr>
        </p:nvSpPr>
        <p:spPr>
          <a:xfrm>
            <a:off x="819150" y="1412875"/>
            <a:ext cx="10580688" cy="39608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5"/>
          <p:cNvSpPr txBox="1">
            <a:spLocks noGrp="1"/>
          </p:cNvSpPr>
          <p:nvPr>
            <p:ph type="body" idx="2"/>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5"/>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9_Section Divider">
  <p:cSld name="9_Section Divider">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9"/>
          <p:cNvSpPr/>
          <p:nvPr/>
        </p:nvSpPr>
        <p:spPr>
          <a:xfrm>
            <a:off x="0" y="0"/>
            <a:ext cx="5521842" cy="6858000"/>
          </a:xfrm>
          <a:prstGeom prst="rect">
            <a:avLst/>
          </a:prstGeom>
          <a:solidFill>
            <a:srgbClr val="00B0F0">
              <a:alpha val="8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9"/>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9"/>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4"/>
        <p:cNvGrpSpPr/>
        <p:nvPr/>
      </p:nvGrpSpPr>
      <p:grpSpPr>
        <a:xfrm>
          <a:off x="0" y="0"/>
          <a:ext cx="0" cy="0"/>
          <a:chOff x="0" y="0"/>
          <a:chExt cx="0" cy="0"/>
        </a:xfrm>
      </p:grpSpPr>
      <p:sp>
        <p:nvSpPr>
          <p:cNvPr id="105" name="Google Shape;10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over Page">
  <p:cSld name="3_Cover Page">
    <p:spTree>
      <p:nvGrpSpPr>
        <p:cNvPr id="1" name="Shape 18"/>
        <p:cNvGrpSpPr/>
        <p:nvPr/>
      </p:nvGrpSpPr>
      <p:grpSpPr>
        <a:xfrm>
          <a:off x="0" y="0"/>
          <a:ext cx="0" cy="0"/>
          <a:chOff x="0" y="0"/>
          <a:chExt cx="0" cy="0"/>
        </a:xfrm>
      </p:grpSpPr>
      <p:pic>
        <p:nvPicPr>
          <p:cNvPr id="19" name="Google Shape;19;p17"/>
          <p:cNvPicPr preferRelativeResize="0"/>
          <p:nvPr/>
        </p:nvPicPr>
        <p:blipFill rotWithShape="1">
          <a:blip r:embed="rId2">
            <a:alphaModFix/>
          </a:blip>
          <a:srcRect/>
          <a:stretch/>
        </p:blipFill>
        <p:spPr>
          <a:xfrm>
            <a:off x="551809" y="478249"/>
            <a:ext cx="2787009" cy="1232716"/>
          </a:xfrm>
          <a:prstGeom prst="rect">
            <a:avLst/>
          </a:prstGeom>
          <a:noFill/>
          <a:ln>
            <a:noFill/>
          </a:ln>
        </p:spPr>
      </p:pic>
      <p:pic>
        <p:nvPicPr>
          <p:cNvPr id="20" name="Google Shape;20;p17"/>
          <p:cNvPicPr preferRelativeResize="0"/>
          <p:nvPr/>
        </p:nvPicPr>
        <p:blipFill rotWithShape="1">
          <a:blip r:embed="rId3">
            <a:alphaModFix/>
          </a:blip>
          <a:srcRect l="1" t="39762" r="-3" b="5343"/>
          <a:stretch/>
        </p:blipFill>
        <p:spPr>
          <a:xfrm>
            <a:off x="8116270" y="4552117"/>
            <a:ext cx="3919372" cy="2151503"/>
          </a:xfrm>
          <a:prstGeom prst="rect">
            <a:avLst/>
          </a:prstGeom>
          <a:noFill/>
          <a:ln>
            <a:noFill/>
          </a:ln>
        </p:spPr>
      </p:pic>
      <p:pic>
        <p:nvPicPr>
          <p:cNvPr id="21" name="Google Shape;21;p17"/>
          <p:cNvPicPr preferRelativeResize="0"/>
          <p:nvPr/>
        </p:nvPicPr>
        <p:blipFill rotWithShape="1">
          <a:blip r:embed="rId4">
            <a:alphaModFix/>
          </a:blip>
          <a:srcRect l="2081" t="3587" b="15786"/>
          <a:stretch/>
        </p:blipFill>
        <p:spPr>
          <a:xfrm>
            <a:off x="8116270" y="2334401"/>
            <a:ext cx="3919372" cy="2151502"/>
          </a:xfrm>
          <a:prstGeom prst="rect">
            <a:avLst/>
          </a:prstGeom>
          <a:noFill/>
          <a:ln>
            <a:noFill/>
          </a:ln>
        </p:spPr>
      </p:pic>
      <p:pic>
        <p:nvPicPr>
          <p:cNvPr id="22" name="Google Shape;22;p17"/>
          <p:cNvPicPr preferRelativeResize="0"/>
          <p:nvPr/>
        </p:nvPicPr>
        <p:blipFill rotWithShape="1">
          <a:blip r:embed="rId5">
            <a:alphaModFix/>
          </a:blip>
          <a:srcRect t="239" r="10774" b="12997"/>
          <a:stretch/>
        </p:blipFill>
        <p:spPr>
          <a:xfrm>
            <a:off x="8116270" y="122244"/>
            <a:ext cx="3919372" cy="2145944"/>
          </a:xfrm>
          <a:prstGeom prst="rect">
            <a:avLst/>
          </a:prstGeom>
          <a:noFill/>
          <a:ln>
            <a:noFill/>
          </a:ln>
        </p:spPr>
      </p:pic>
      <p:sp>
        <p:nvSpPr>
          <p:cNvPr id="23" name="Google Shape;23;p17"/>
          <p:cNvSpPr txBox="1">
            <a:spLocks noGrp="1"/>
          </p:cNvSpPr>
          <p:nvPr>
            <p:ph type="body" idx="1"/>
          </p:nvPr>
        </p:nvSpPr>
        <p:spPr>
          <a:xfrm>
            <a:off x="733106" y="3885416"/>
            <a:ext cx="6700847"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7"/>
          <p:cNvSpPr txBox="1">
            <a:spLocks noGrp="1"/>
          </p:cNvSpPr>
          <p:nvPr>
            <p:ph type="body" idx="2"/>
          </p:nvPr>
        </p:nvSpPr>
        <p:spPr>
          <a:xfrm>
            <a:off x="733106" y="3230650"/>
            <a:ext cx="6700847"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5_Content Page">
  <p:cSld name="15_Content Page">
    <p:spTree>
      <p:nvGrpSpPr>
        <p:cNvPr id="1" name="Shape 26"/>
        <p:cNvGrpSpPr/>
        <p:nvPr/>
      </p:nvGrpSpPr>
      <p:grpSpPr>
        <a:xfrm>
          <a:off x="0" y="0"/>
          <a:ext cx="0" cy="0"/>
          <a:chOff x="0" y="0"/>
          <a:chExt cx="0" cy="0"/>
        </a:xfrm>
      </p:grpSpPr>
      <p:pic>
        <p:nvPicPr>
          <p:cNvPr id="27" name="Google Shape;27;p28"/>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28" name="Google Shape;28;p28"/>
          <p:cNvSpPr txBox="1">
            <a:spLocks noGrp="1"/>
          </p:cNvSpPr>
          <p:nvPr>
            <p:ph type="body" idx="1"/>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28"/>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28"/>
          <p:cNvSpPr>
            <a:spLocks noGrp="1"/>
          </p:cNvSpPr>
          <p:nvPr>
            <p:ph type="pic" idx="2"/>
          </p:nvPr>
        </p:nvSpPr>
        <p:spPr>
          <a:xfrm>
            <a:off x="7646988" y="1412875"/>
            <a:ext cx="3717925" cy="4608513"/>
          </a:xfrm>
          <a:prstGeom prst="rect">
            <a:avLst/>
          </a:prstGeom>
          <a:noFill/>
          <a:ln>
            <a:noFill/>
          </a:ln>
        </p:spPr>
      </p:sp>
      <p:sp>
        <p:nvSpPr>
          <p:cNvPr id="31" name="Google Shape;31;p28"/>
          <p:cNvSpPr txBox="1">
            <a:spLocks noGrp="1"/>
          </p:cNvSpPr>
          <p:nvPr>
            <p:ph type="body" idx="3"/>
          </p:nvPr>
        </p:nvSpPr>
        <p:spPr>
          <a:xfrm>
            <a:off x="819150" y="1412875"/>
            <a:ext cx="6558395" cy="46085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3_Content Page">
  <p:cSld name="13_Content Page">
    <p:spTree>
      <p:nvGrpSpPr>
        <p:cNvPr id="1" name="Shape 33"/>
        <p:cNvGrpSpPr/>
        <p:nvPr/>
      </p:nvGrpSpPr>
      <p:grpSpPr>
        <a:xfrm>
          <a:off x="0" y="0"/>
          <a:ext cx="0" cy="0"/>
          <a:chOff x="0" y="0"/>
          <a:chExt cx="0" cy="0"/>
        </a:xfrm>
      </p:grpSpPr>
      <p:pic>
        <p:nvPicPr>
          <p:cNvPr id="34" name="Google Shape;34;p26"/>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35" name="Google Shape;35;p26"/>
          <p:cNvSpPr txBox="1">
            <a:spLocks noGrp="1"/>
          </p:cNvSpPr>
          <p:nvPr>
            <p:ph type="body" idx="1"/>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26"/>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6"/>
          <p:cNvSpPr txBox="1">
            <a:spLocks noGrp="1"/>
          </p:cNvSpPr>
          <p:nvPr>
            <p:ph type="body" idx="2"/>
          </p:nvPr>
        </p:nvSpPr>
        <p:spPr>
          <a:xfrm>
            <a:off x="819150" y="1412875"/>
            <a:ext cx="10580688" cy="39608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0_Section Divider">
  <p:cSld name="10_Section Divid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30"/>
          <p:cNvSpPr/>
          <p:nvPr/>
        </p:nvSpPr>
        <p:spPr>
          <a:xfrm>
            <a:off x="0" y="0"/>
            <a:ext cx="5521842" cy="6858000"/>
          </a:xfrm>
          <a:prstGeom prst="rect">
            <a:avLst/>
          </a:prstGeom>
          <a:solidFill>
            <a:srgbClr val="0070C0">
              <a:alpha val="8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0"/>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30"/>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Cover Page">
  <p:cSld name="6_Cover Page">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9"/>
          <p:cNvSpPr/>
          <p:nvPr/>
        </p:nvSpPr>
        <p:spPr>
          <a:xfrm rot="-5400000">
            <a:off x="-472001" y="472002"/>
            <a:ext cx="6858000" cy="5913997"/>
          </a:xfrm>
          <a:prstGeom prst="rect">
            <a:avLst/>
          </a:prstGeom>
          <a:solidFill>
            <a:schemeClr val="lt1">
              <a:alpha val="8666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 name="Google Shape;45;p19"/>
          <p:cNvPicPr preferRelativeResize="0"/>
          <p:nvPr/>
        </p:nvPicPr>
        <p:blipFill rotWithShape="1">
          <a:blip r:embed="rId3">
            <a:alphaModFix/>
          </a:blip>
          <a:srcRect/>
          <a:stretch/>
        </p:blipFill>
        <p:spPr>
          <a:xfrm>
            <a:off x="180876" y="237821"/>
            <a:ext cx="1931259" cy="854211"/>
          </a:xfrm>
          <a:prstGeom prst="rect">
            <a:avLst/>
          </a:prstGeom>
          <a:noFill/>
          <a:ln>
            <a:noFill/>
          </a:ln>
        </p:spPr>
      </p:pic>
      <p:sp>
        <p:nvSpPr>
          <p:cNvPr id="46" name="Google Shape;46;p19"/>
          <p:cNvSpPr/>
          <p:nvPr/>
        </p:nvSpPr>
        <p:spPr>
          <a:xfrm rot="5400000">
            <a:off x="2841676" y="4379378"/>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19"/>
          <p:cNvSpPr txBox="1">
            <a:spLocks noGrp="1"/>
          </p:cNvSpPr>
          <p:nvPr>
            <p:ph type="body" idx="1"/>
          </p:nvPr>
        </p:nvSpPr>
        <p:spPr>
          <a:xfrm>
            <a:off x="685560" y="2463705"/>
            <a:ext cx="4542878"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9"/>
          <p:cNvSpPr txBox="1">
            <a:spLocks noGrp="1"/>
          </p:cNvSpPr>
          <p:nvPr>
            <p:ph type="body" idx="2"/>
          </p:nvPr>
        </p:nvSpPr>
        <p:spPr>
          <a:xfrm>
            <a:off x="685560" y="3574749"/>
            <a:ext cx="4542878" cy="9931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5_Section Divider">
  <p:cSld name="5_Section Divider">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21"/>
          <p:cNvSpPr/>
          <p:nvPr/>
        </p:nvSpPr>
        <p:spPr>
          <a:xfrm>
            <a:off x="0" y="0"/>
            <a:ext cx="5521842" cy="6858000"/>
          </a:xfrm>
          <a:prstGeom prst="rect">
            <a:avLst/>
          </a:prstGeom>
          <a:solidFill>
            <a:srgbClr val="572B99">
              <a:alpha val="8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21"/>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21"/>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6_Section Divider">
  <p:cSld name="6_Section Divider">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22"/>
          <p:cNvSpPr/>
          <p:nvPr/>
        </p:nvSpPr>
        <p:spPr>
          <a:xfrm>
            <a:off x="0" y="0"/>
            <a:ext cx="5521842" cy="6858000"/>
          </a:xfrm>
          <a:prstGeom prst="rect">
            <a:avLst/>
          </a:prstGeom>
          <a:solidFill>
            <a:srgbClr val="B9D57D">
              <a:alpha val="8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22"/>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22"/>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7_Section Divider">
  <p:cSld name="7_Section Divider">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23"/>
          <p:cNvSpPr/>
          <p:nvPr/>
        </p:nvSpPr>
        <p:spPr>
          <a:xfrm>
            <a:off x="0" y="0"/>
            <a:ext cx="5521842" cy="6858000"/>
          </a:xfrm>
          <a:prstGeom prst="rect">
            <a:avLst/>
          </a:prstGeom>
          <a:solidFill>
            <a:srgbClr val="FD9F00">
              <a:alpha val="8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23"/>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3"/>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8KCrsZB4SK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bit.ly/3N41ghB"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hyperlink" Target="https://bit.ly/39hgVeY" TargetMode="External"/><Relationship Id="rId4" Type="http://schemas.openxmlformats.org/officeDocument/2006/relationships/hyperlink" Target="https://bit.ly/3wtYrR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biblegateway.com/passage/?search=Psalm+74%3A16-17&amp;version=NL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body" idx="1"/>
          </p:nvPr>
        </p:nvSpPr>
        <p:spPr>
          <a:xfrm>
            <a:off x="1874817" y="3654974"/>
            <a:ext cx="8442366" cy="6004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solidFill>
                  <a:schemeClr val="dk1"/>
                </a:solidFill>
              </a:rPr>
              <a:t>Communities of Learning</a:t>
            </a:r>
            <a:endParaRPr b="1">
              <a:solidFill>
                <a:schemeClr val="dk1"/>
              </a:solidFill>
            </a:endParaRPr>
          </a:p>
          <a:p>
            <a:pPr marL="0" lvl="0" indent="0" algn="ctr" rtl="0">
              <a:lnSpc>
                <a:spcPct val="90000"/>
              </a:lnSpc>
              <a:spcBef>
                <a:spcPts val="0"/>
              </a:spcBef>
              <a:spcAft>
                <a:spcPts val="0"/>
              </a:spcAft>
              <a:buClr>
                <a:schemeClr val="dk1"/>
              </a:buClr>
              <a:buSzPts val="3500"/>
              <a:buNone/>
            </a:pPr>
            <a:endParaRPr>
              <a:solidFill>
                <a:srgbClr val="7F7F7F"/>
              </a:solidFill>
            </a:endParaRPr>
          </a:p>
          <a:p>
            <a:pPr marL="0" lvl="0" indent="0" algn="ctr" rtl="0">
              <a:lnSpc>
                <a:spcPct val="90000"/>
              </a:lnSpc>
              <a:spcBef>
                <a:spcPts val="0"/>
              </a:spcBef>
              <a:spcAft>
                <a:spcPts val="0"/>
              </a:spcAft>
              <a:buClr>
                <a:schemeClr val="dk1"/>
              </a:buClr>
              <a:buSzPts val="3500"/>
              <a:buNone/>
            </a:pPr>
            <a:endParaRPr/>
          </a:p>
          <a:p>
            <a:pPr marL="0" lvl="0" indent="0" algn="ctr" rtl="0">
              <a:lnSpc>
                <a:spcPct val="90000"/>
              </a:lnSpc>
              <a:spcBef>
                <a:spcPts val="0"/>
              </a:spcBef>
              <a:spcAft>
                <a:spcPts val="0"/>
              </a:spcAft>
              <a:buClr>
                <a:schemeClr val="dk1"/>
              </a:buClr>
              <a:buSzPts val="3500"/>
              <a:buNone/>
            </a:pPr>
            <a:r>
              <a:rPr lang="en-US" sz="2000" b="1">
                <a:solidFill>
                  <a:srgbClr val="7F7F7F"/>
                </a:solidFill>
              </a:rPr>
              <a:t>Contributed by Kathy Bozutti-Jones and Jamie Martin-Currie</a:t>
            </a:r>
            <a:endParaRPr b="1"/>
          </a:p>
          <a:p>
            <a:pPr marL="0" lvl="0" indent="0" algn="ctr" rtl="0">
              <a:lnSpc>
                <a:spcPct val="90000"/>
              </a:lnSpc>
              <a:spcBef>
                <a:spcPts val="0"/>
              </a:spcBef>
              <a:spcAft>
                <a:spcPts val="0"/>
              </a:spcAft>
              <a:buClr>
                <a:schemeClr val="dk1"/>
              </a:buClr>
              <a:buSzPts val="3500"/>
              <a:buNone/>
            </a:pPr>
            <a:endParaRPr>
              <a:solidFill>
                <a:srgbClr val="7F7F7F"/>
              </a:solidFill>
            </a:endParaRPr>
          </a:p>
        </p:txBody>
      </p:sp>
      <p:sp>
        <p:nvSpPr>
          <p:cNvPr id="111" name="Google Shape;111;p1"/>
          <p:cNvSpPr txBox="1">
            <a:spLocks noGrp="1"/>
          </p:cNvSpPr>
          <p:nvPr>
            <p:ph type="body" idx="2"/>
          </p:nvPr>
        </p:nvSpPr>
        <p:spPr>
          <a:xfrm>
            <a:off x="1874817" y="3000208"/>
            <a:ext cx="8442366" cy="6004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Episcopal Relief &amp; Development</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d1d54bcec0_0_24"/>
          <p:cNvSpPr txBox="1">
            <a:spLocks noGrp="1"/>
          </p:cNvSpPr>
          <p:nvPr>
            <p:ph type="body" idx="1"/>
          </p:nvPr>
        </p:nvSpPr>
        <p:spPr>
          <a:xfrm>
            <a:off x="454175" y="575525"/>
            <a:ext cx="87090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rPr>
              <a:t>Guided Meditation</a:t>
            </a:r>
            <a:endParaRPr b="1"/>
          </a:p>
        </p:txBody>
      </p:sp>
      <p:sp>
        <p:nvSpPr>
          <p:cNvPr id="176" name="Google Shape;176;gd1d54bcec0_0_24"/>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177" name="Google Shape;177;gd1d54bcec0_0_24"/>
          <p:cNvSpPr txBox="1"/>
          <p:nvPr/>
        </p:nvSpPr>
        <p:spPr>
          <a:xfrm>
            <a:off x="757238" y="2243138"/>
            <a:ext cx="10644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tx1"/>
                </a:solidFill>
                <a:latin typeface="Roboto"/>
                <a:ea typeface="Roboto"/>
                <a:cs typeface="Roboto"/>
                <a:sym typeface="Roboto"/>
              </a:rPr>
              <a:t>Close your eyes or soften your gaze, which ever feels more comfortable for you. </a:t>
            </a:r>
            <a:endParaRPr sz="1400" b="0" i="0" u="none" strike="noStrike" cap="none" dirty="0">
              <a:solidFill>
                <a:schemeClr val="tx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500"/>
              <a:buNone/>
            </a:pPr>
            <a:r>
              <a:rPr lang="en-US" b="1"/>
              <a:t>Learning Together</a:t>
            </a:r>
            <a:endParaRPr b="1"/>
          </a:p>
        </p:txBody>
      </p:sp>
      <p:pic>
        <p:nvPicPr>
          <p:cNvPr id="183" name="Google Shape;183;p6"/>
          <p:cNvPicPr preferRelativeResize="0"/>
          <p:nvPr/>
        </p:nvPicPr>
        <p:blipFill rotWithShape="1">
          <a:blip r:embed="rId3">
            <a:alphaModFix/>
          </a:blip>
          <a:srcRect b="23310"/>
          <a:stretch/>
        </p:blipFill>
        <p:spPr>
          <a:xfrm>
            <a:off x="5499084" y="0"/>
            <a:ext cx="6692915"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114945cd08_1_0"/>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The Lesson</a:t>
            </a:r>
            <a:endParaRPr b="1"/>
          </a:p>
        </p:txBody>
      </p:sp>
      <p:sp>
        <p:nvSpPr>
          <p:cNvPr id="190" name="Google Shape;190;g1114945cd08_1_0"/>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191" name="Google Shape;191;g1114945cd08_1_0"/>
          <p:cNvSpPr txBox="1">
            <a:spLocks noGrp="1"/>
          </p:cNvSpPr>
          <p:nvPr>
            <p:ph type="body" idx="3"/>
          </p:nvPr>
        </p:nvSpPr>
        <p:spPr>
          <a:xfrm>
            <a:off x="1158240" y="1719072"/>
            <a:ext cx="10558272" cy="3364992"/>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1200"/>
              </a:spcBef>
              <a:spcAft>
                <a:spcPts val="0"/>
              </a:spcAft>
              <a:buSzPts val="3000"/>
              <a:buAutoNum type="arabicPeriod"/>
            </a:pPr>
            <a:r>
              <a:rPr lang="en-US" sz="3000" dirty="0">
                <a:highlight>
                  <a:schemeClr val="lt1"/>
                </a:highlight>
              </a:rPr>
              <a:t>Improving Food and Nutrition</a:t>
            </a:r>
            <a:endParaRPr sz="3000" dirty="0"/>
          </a:p>
          <a:p>
            <a:pPr marL="971550" lvl="0" indent="-514350" algn="l" rtl="0">
              <a:lnSpc>
                <a:spcPct val="100000"/>
              </a:lnSpc>
              <a:spcBef>
                <a:spcPts val="1200"/>
              </a:spcBef>
              <a:spcAft>
                <a:spcPts val="0"/>
              </a:spcAft>
              <a:buFont typeface="+mj-lt"/>
              <a:buAutoNum type="arabicPeriod"/>
            </a:pPr>
            <a:endParaRPr sz="3000" dirty="0">
              <a:highlight>
                <a:schemeClr val="lt1"/>
              </a:highlight>
            </a:endParaRPr>
          </a:p>
          <a:p>
            <a:pPr marL="457200" lvl="0" indent="-419100" algn="l" rtl="0">
              <a:lnSpc>
                <a:spcPct val="100000"/>
              </a:lnSpc>
              <a:spcBef>
                <a:spcPts val="1200"/>
              </a:spcBef>
              <a:spcAft>
                <a:spcPts val="0"/>
              </a:spcAft>
              <a:buSzPts val="3000"/>
              <a:buAutoNum type="arabicPeriod"/>
            </a:pPr>
            <a:r>
              <a:rPr lang="en-US" sz="3000" dirty="0">
                <a:highlight>
                  <a:schemeClr val="lt1"/>
                </a:highlight>
              </a:rPr>
              <a:t>Creating Economic Stability</a:t>
            </a:r>
            <a:endParaRPr sz="3000" dirty="0"/>
          </a:p>
          <a:p>
            <a:pPr marL="971550" lvl="0" indent="-514350" algn="l" rtl="0">
              <a:lnSpc>
                <a:spcPct val="100000"/>
              </a:lnSpc>
              <a:spcBef>
                <a:spcPts val="1200"/>
              </a:spcBef>
              <a:spcAft>
                <a:spcPts val="0"/>
              </a:spcAft>
              <a:buFont typeface="+mj-lt"/>
              <a:buAutoNum type="arabicPeriod"/>
            </a:pPr>
            <a:endParaRPr sz="3000" dirty="0"/>
          </a:p>
          <a:p>
            <a:pPr marL="457200" lvl="0" indent="-419100" algn="l" rtl="0">
              <a:lnSpc>
                <a:spcPct val="100000"/>
              </a:lnSpc>
              <a:spcBef>
                <a:spcPts val="1200"/>
              </a:spcBef>
              <a:spcAft>
                <a:spcPts val="0"/>
              </a:spcAft>
              <a:buSzPts val="3000"/>
              <a:buAutoNum type="arabicPeriod"/>
            </a:pPr>
            <a:r>
              <a:rPr lang="en-US" sz="3000" dirty="0">
                <a:highlight>
                  <a:schemeClr val="lt1"/>
                </a:highlight>
              </a:rPr>
              <a:t>Providing access to Clean Water, Hygiene and Sanitation</a:t>
            </a:r>
            <a:endParaRPr sz="3000" dirty="0">
              <a:highlight>
                <a:schemeClr val="lt1"/>
              </a:highlight>
            </a:endParaRPr>
          </a:p>
          <a:p>
            <a:pPr marL="0" lvl="0" indent="0" algn="l" rtl="0">
              <a:lnSpc>
                <a:spcPct val="100000"/>
              </a:lnSpc>
              <a:spcBef>
                <a:spcPts val="0"/>
              </a:spcBef>
              <a:spcAft>
                <a:spcPts val="0"/>
              </a:spcAft>
              <a:buNone/>
            </a:pPr>
            <a:endParaRPr sz="3000" dirty="0">
              <a:highlight>
                <a:schemeClr val="lt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1206230b77_0_9"/>
          <p:cNvSpPr txBox="1">
            <a:spLocks noGrp="1"/>
          </p:cNvSpPr>
          <p:nvPr>
            <p:ph type="body" idx="1"/>
          </p:nvPr>
        </p:nvSpPr>
        <p:spPr>
          <a:xfrm>
            <a:off x="633984" y="438913"/>
            <a:ext cx="8574604" cy="973962"/>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solidFill>
                  <a:schemeClr val="dk1"/>
                </a:solidFill>
                <a:highlight>
                  <a:schemeClr val="lt1"/>
                </a:highlight>
              </a:rPr>
              <a:t>Improving Food and Nutrition</a:t>
            </a:r>
            <a:endParaRPr b="1">
              <a:solidFill>
                <a:schemeClr val="dk1"/>
              </a:solidFill>
              <a:highlight>
                <a:schemeClr val="accent4"/>
              </a:highlight>
            </a:endParaRPr>
          </a:p>
        </p:txBody>
      </p:sp>
      <p:sp>
        <p:nvSpPr>
          <p:cNvPr id="198" name="Google Shape;198;g11206230b77_0_9"/>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199" name="Google Shape;199;g11206230b77_0_9"/>
          <p:cNvSpPr txBox="1">
            <a:spLocks noGrp="1"/>
          </p:cNvSpPr>
          <p:nvPr>
            <p:ph type="body" idx="2"/>
          </p:nvPr>
        </p:nvSpPr>
        <p:spPr>
          <a:xfrm>
            <a:off x="1103775" y="1412875"/>
            <a:ext cx="9828000" cy="432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sz="3000">
                <a:highlight>
                  <a:srgbClr val="FFFFFF"/>
                </a:highlight>
              </a:rPr>
              <a:t>Our work with communities supports nutrition counseling during and after pregnancy, promotes breastfeeding and effective feeding and care practices for families and ensures families have enhanced access to nutritious foods. Episcopal Relief &amp; Development programs also monitor the growth and development of children over the critical early years and link with health systems as needed for maximum care.</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1206230b77_0_33"/>
          <p:cNvSpPr txBox="1">
            <a:spLocks noGrp="1"/>
          </p:cNvSpPr>
          <p:nvPr>
            <p:ph type="body" idx="1"/>
          </p:nvPr>
        </p:nvSpPr>
        <p:spPr>
          <a:xfrm>
            <a:off x="524256" y="325650"/>
            <a:ext cx="8751362" cy="7856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Creating Economic Stability</a:t>
            </a:r>
            <a:endParaRPr b="1"/>
          </a:p>
        </p:txBody>
      </p:sp>
      <p:sp>
        <p:nvSpPr>
          <p:cNvPr id="206" name="Google Shape;206;g11206230b77_0_33"/>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207" name="Google Shape;207;g11206230b77_0_33"/>
          <p:cNvSpPr txBox="1">
            <a:spLocks noGrp="1"/>
          </p:cNvSpPr>
          <p:nvPr>
            <p:ph type="body" idx="2"/>
          </p:nvPr>
        </p:nvSpPr>
        <p:spPr>
          <a:xfrm>
            <a:off x="868126" y="1111300"/>
            <a:ext cx="10909346" cy="48971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3000">
                <a:highlight>
                  <a:srgbClr val="FFFFFF"/>
                </a:highlight>
              </a:rPr>
              <a:t>A family’s access to financial resources and education has a direct impact on a child’s development and their performance in school. Episcopal Relief &amp; Development programs create economic opportunities and strengthens communities to help parents and caregivers earn an income. </a:t>
            </a:r>
            <a:endParaRPr sz="2600">
              <a:solidFill>
                <a:srgbClr val="7F7F7F"/>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2a512ba99e_0_7"/>
          <p:cNvSpPr txBox="1">
            <a:spLocks noGrp="1"/>
          </p:cNvSpPr>
          <p:nvPr>
            <p:ph type="body" idx="1"/>
          </p:nvPr>
        </p:nvSpPr>
        <p:spPr>
          <a:xfrm>
            <a:off x="524256" y="325650"/>
            <a:ext cx="8751300" cy="785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Creating Economic Stability</a:t>
            </a:r>
            <a:endParaRPr b="1"/>
          </a:p>
        </p:txBody>
      </p:sp>
      <p:sp>
        <p:nvSpPr>
          <p:cNvPr id="214" name="Google Shape;214;g12a512ba99e_0_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215" name="Google Shape;215;g12a512ba99e_0_7"/>
          <p:cNvSpPr txBox="1">
            <a:spLocks noGrp="1"/>
          </p:cNvSpPr>
          <p:nvPr>
            <p:ph type="body" idx="2"/>
          </p:nvPr>
        </p:nvSpPr>
        <p:spPr>
          <a:xfrm>
            <a:off x="868126" y="1111300"/>
            <a:ext cx="10909200" cy="489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3000">
                <a:highlight>
                  <a:srgbClr val="FFFFFF"/>
                </a:highlight>
              </a:rPr>
              <a:t>This work includes supporting Savings with Education (SwE) groups, providing financial and business training, providing loans to individuals and groups for small businesses and developing micro-insurance products, village banks and cooperatives for people without access to traditional financial markets and institutions.</a:t>
            </a:r>
            <a:endParaRPr sz="3000">
              <a:highlight>
                <a:srgbClr val="FFFFFF"/>
              </a:highlight>
            </a:endParaRPr>
          </a:p>
          <a:p>
            <a:pPr marL="0" lvl="0" indent="0" algn="l" rtl="0">
              <a:lnSpc>
                <a:spcPct val="90000"/>
              </a:lnSpc>
              <a:spcBef>
                <a:spcPts val="1000"/>
              </a:spcBef>
              <a:spcAft>
                <a:spcPts val="0"/>
              </a:spcAft>
              <a:buSzPts val="2400"/>
              <a:buNone/>
            </a:pPr>
            <a:endParaRPr sz="2600">
              <a:solidFill>
                <a:srgbClr val="7F7F7F"/>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1206230b77_0_18"/>
          <p:cNvSpPr txBox="1">
            <a:spLocks noGrp="1"/>
          </p:cNvSpPr>
          <p:nvPr>
            <p:ph type="body" idx="1"/>
          </p:nvPr>
        </p:nvSpPr>
        <p:spPr>
          <a:xfrm>
            <a:off x="261088" y="377048"/>
            <a:ext cx="11405100" cy="7080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500"/>
              <a:buNone/>
            </a:pPr>
            <a:r>
              <a:rPr lang="en-US" b="1">
                <a:highlight>
                  <a:schemeClr val="lt1"/>
                </a:highlight>
              </a:rPr>
              <a:t>Providing Access to Clean Water, Hygiene &amp; Sanitation </a:t>
            </a:r>
            <a:endParaRPr b="1"/>
          </a:p>
        </p:txBody>
      </p:sp>
      <p:sp>
        <p:nvSpPr>
          <p:cNvPr id="222" name="Google Shape;222;g11206230b77_0_18"/>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223" name="Google Shape;223;g11206230b77_0_18"/>
          <p:cNvSpPr txBox="1">
            <a:spLocks noGrp="1"/>
          </p:cNvSpPr>
          <p:nvPr>
            <p:ph type="body" idx="2"/>
          </p:nvPr>
        </p:nvSpPr>
        <p:spPr>
          <a:xfrm>
            <a:off x="525800" y="926152"/>
            <a:ext cx="11666100" cy="508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sz="3000">
                <a:highlight>
                  <a:srgbClr val="FFFFFF"/>
                </a:highlight>
              </a:rPr>
              <a:t>Clean water, proper sanitation and hygiene education are critically important to prevent the spread of disease, as well as protect communities when climate-influenced disasters occur. The work to create clean and safe water for drinking includes building wells and piping systems to prevent waterborne illnesses and installing water stations and systems like rainwater catchment tanks. </a:t>
            </a:r>
            <a:endParaRPr sz="3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2a512ba99e_0_14"/>
          <p:cNvSpPr txBox="1">
            <a:spLocks noGrp="1"/>
          </p:cNvSpPr>
          <p:nvPr>
            <p:ph type="body" idx="1"/>
          </p:nvPr>
        </p:nvSpPr>
        <p:spPr>
          <a:xfrm>
            <a:off x="261088" y="377048"/>
            <a:ext cx="11405100" cy="7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500"/>
              <a:buNone/>
            </a:pPr>
            <a:r>
              <a:rPr lang="en-US" b="1">
                <a:highlight>
                  <a:schemeClr val="lt1"/>
                </a:highlight>
              </a:rPr>
              <a:t>Providing Access to Clean Water, Hygiene &amp; Sanitation </a:t>
            </a:r>
            <a:endParaRPr b="1"/>
          </a:p>
        </p:txBody>
      </p:sp>
      <p:sp>
        <p:nvSpPr>
          <p:cNvPr id="230" name="Google Shape;230;g12a512ba99e_0_14"/>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31" name="Google Shape;231;g12a512ba99e_0_14"/>
          <p:cNvSpPr txBox="1">
            <a:spLocks noGrp="1"/>
          </p:cNvSpPr>
          <p:nvPr>
            <p:ph type="body" idx="2"/>
          </p:nvPr>
        </p:nvSpPr>
        <p:spPr>
          <a:xfrm>
            <a:off x="525800" y="926152"/>
            <a:ext cx="11666100" cy="508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sz="3000">
                <a:highlight>
                  <a:srgbClr val="FFFFFF"/>
                </a:highlight>
              </a:rPr>
              <a:t>Sanitation programs include building or improving sanitary toilets, educating people on the proper hand-washing techniques, installing of hand-washing stations next to latrines and protecting land and water sources. They also empower local community health workers to train residents in safe garbage and waste disposal.</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114945cd08_1_8"/>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rPr>
              <a:t>Instructional Video</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38" name="Google Shape;238;g1114945cd08_1_8"/>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239" name="Google Shape;239;g1114945cd08_1_8" descr="Expanding a Culture of Resilience tells the story of rural farmers in Nicaragua who have learned new ways to help alleviate hunger and end poverty within their communities for generations to come." title="Expanding a Culture of Resilience in Nicaragua">
            <a:hlinkClick r:id="rId3"/>
          </p:cNvPr>
          <p:cNvPicPr preferRelativeResize="0"/>
          <p:nvPr/>
        </p:nvPicPr>
        <p:blipFill rotWithShape="1">
          <a:blip r:embed="rId4">
            <a:alphaModFix/>
          </a:blip>
          <a:srcRect/>
          <a:stretch/>
        </p:blipFill>
        <p:spPr>
          <a:xfrm>
            <a:off x="2738025" y="1275550"/>
            <a:ext cx="6242750" cy="4682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114945cd08_1_15"/>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solidFill>
                  <a:srgbClr val="222222"/>
                </a:solidFill>
              </a:rPr>
              <a:t>Using Mutual Invitation for Sharing</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46" name="Google Shape;246;g1114945cd08_1_15"/>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247" name="Google Shape;247;g1114945cd08_1_15"/>
          <p:cNvSpPr txBox="1"/>
          <p:nvPr/>
        </p:nvSpPr>
        <p:spPr>
          <a:xfrm>
            <a:off x="1052944" y="1928813"/>
            <a:ext cx="10834200" cy="1616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3000" b="0" i="0" u="none" strike="noStrike" cap="none">
                <a:solidFill>
                  <a:schemeClr val="dk1"/>
                </a:solidFill>
                <a:highlight>
                  <a:schemeClr val="lt1"/>
                </a:highlight>
                <a:latin typeface="Roboto"/>
                <a:ea typeface="Roboto"/>
                <a:cs typeface="Roboto"/>
                <a:sym typeface="Roboto"/>
              </a:rPr>
              <a:t>When Mutual Invitation is used, it encourages deep and holy listening to one another, because there are no interruptions allowed until everyone has spoken.</a:t>
            </a:r>
            <a:endParaRPr sz="3000" b="0" i="0" u="none" strike="noStrike" cap="none">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d1d54bcec0_0_3"/>
          <p:cNvSpPr txBox="1">
            <a:spLocks noGrp="1"/>
          </p:cNvSpPr>
          <p:nvPr>
            <p:ph type="body" idx="1"/>
          </p:nvPr>
        </p:nvSpPr>
        <p:spPr>
          <a:xfrm>
            <a:off x="914400" y="2399825"/>
            <a:ext cx="10305900" cy="404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2600">
                <a:solidFill>
                  <a:schemeClr val="dk1"/>
                </a:solidFill>
              </a:rPr>
              <a:t>This </a:t>
            </a:r>
            <a:r>
              <a:rPr lang="en-US" sz="2600" b="1">
                <a:solidFill>
                  <a:schemeClr val="dk1"/>
                </a:solidFill>
              </a:rPr>
              <a:t>four-session curriculum</a:t>
            </a:r>
            <a:r>
              <a:rPr lang="en-US" sz="2600">
                <a:solidFill>
                  <a:schemeClr val="dk1"/>
                </a:solidFill>
              </a:rPr>
              <a:t> is intended for small group gatherings, online or in person. The objective is to help participants to grow in awareness of, and desire to, serve the populations and priorities aligned with the mission of Episcopal Relief &amp; Development. As a faith formation curriculum, it offers group support and asks participants to be open to where God may be leading, in terms of how to grow in empathy and to respond to your new learnings in daily living. We know that our strengths come from pursuit of the things we are interested in and, so, we trust that our strengths relative to this good work will be revealed in the prayerful learning process.</a:t>
            </a:r>
            <a:r>
              <a:rPr lang="en-US" sz="2000">
                <a:solidFill>
                  <a:schemeClr val="dk2"/>
                </a:solidFill>
              </a:rPr>
              <a:t> </a:t>
            </a:r>
            <a:endParaRPr sz="2000">
              <a:solidFill>
                <a:schemeClr val="dk2"/>
              </a:solidFill>
            </a:endParaRPr>
          </a:p>
          <a:p>
            <a:pPr marL="0" lvl="0" indent="0" algn="l" rtl="0">
              <a:lnSpc>
                <a:spcPct val="100000"/>
              </a:lnSpc>
              <a:spcBef>
                <a:spcPts val="0"/>
              </a:spcBef>
              <a:spcAft>
                <a:spcPts val="0"/>
              </a:spcAft>
              <a:buClr>
                <a:schemeClr val="dk1"/>
              </a:buClr>
              <a:buSzPts val="1100"/>
              <a:buNone/>
            </a:pPr>
            <a:endParaRPr sz="2000">
              <a:solidFill>
                <a:schemeClr val="dk2"/>
              </a:solidFill>
            </a:endParaRPr>
          </a:p>
          <a:p>
            <a:pPr marL="0" lvl="0" indent="0" algn="l" rtl="0">
              <a:lnSpc>
                <a:spcPct val="100000"/>
              </a:lnSpc>
              <a:spcBef>
                <a:spcPts val="0"/>
              </a:spcBef>
              <a:spcAft>
                <a:spcPts val="0"/>
              </a:spcAft>
              <a:buClr>
                <a:schemeClr val="dk1"/>
              </a:buClr>
              <a:buSzPts val="1100"/>
              <a:buNone/>
            </a:pPr>
            <a:endParaRPr sz="2000">
              <a:solidFill>
                <a:schemeClr val="dk2"/>
              </a:solidFill>
            </a:endParaRPr>
          </a:p>
        </p:txBody>
      </p:sp>
      <p:sp>
        <p:nvSpPr>
          <p:cNvPr id="117" name="Google Shape;117;gd1d54bcec0_0_3"/>
          <p:cNvSpPr txBox="1">
            <a:spLocks noGrp="1"/>
          </p:cNvSpPr>
          <p:nvPr>
            <p:ph type="body" idx="2"/>
          </p:nvPr>
        </p:nvSpPr>
        <p:spPr>
          <a:xfrm>
            <a:off x="1874842" y="1799233"/>
            <a:ext cx="8442300" cy="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Introduction</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9"/>
          <p:cNvSpPr txBox="1">
            <a:spLocks noGrp="1"/>
          </p:cNvSpPr>
          <p:nvPr>
            <p:ph type="body" idx="1"/>
          </p:nvPr>
        </p:nvSpPr>
        <p:spPr>
          <a:xfrm>
            <a:off x="766287" y="575532"/>
            <a:ext cx="9777021"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t>Questions for Reflection – Youth session</a:t>
            </a:r>
            <a:endParaRPr b="1"/>
          </a:p>
          <a:p>
            <a:pPr marL="0" lvl="0" indent="0" algn="l" rtl="0">
              <a:lnSpc>
                <a:spcPct val="90000"/>
              </a:lnSpc>
              <a:spcBef>
                <a:spcPts val="1000"/>
              </a:spcBef>
              <a:spcAft>
                <a:spcPts val="0"/>
              </a:spcAft>
              <a:buSzPts val="3500"/>
              <a:buNone/>
            </a:pPr>
            <a:endParaRPr/>
          </a:p>
        </p:txBody>
      </p:sp>
      <p:sp>
        <p:nvSpPr>
          <p:cNvPr id="254" name="Google Shape;254;p9"/>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55" name="Google Shape;255;p9"/>
          <p:cNvSpPr txBox="1">
            <a:spLocks noGrp="1"/>
          </p:cNvSpPr>
          <p:nvPr>
            <p:ph type="body" idx="3"/>
          </p:nvPr>
        </p:nvSpPr>
        <p:spPr>
          <a:xfrm>
            <a:off x="1163782" y="1176125"/>
            <a:ext cx="10584168" cy="4845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endParaRPr sz="3000" dirty="0"/>
          </a:p>
          <a:p>
            <a:pPr marL="552450" indent="-514350">
              <a:lnSpc>
                <a:spcPct val="115000"/>
              </a:lnSpc>
              <a:spcBef>
                <a:spcPts val="0"/>
              </a:spcBef>
              <a:buSzPts val="3000"/>
              <a:buFont typeface="+mj-lt"/>
              <a:buAutoNum type="arabicPeriod"/>
            </a:pPr>
            <a:r>
              <a:rPr lang="en-US" sz="3000" dirty="0"/>
              <a:t>What does this information have to do with me?</a:t>
            </a:r>
            <a:endParaRPr dirty="0"/>
          </a:p>
          <a:p>
            <a:pPr marL="1123950" indent="-514350">
              <a:lnSpc>
                <a:spcPct val="115000"/>
              </a:lnSpc>
              <a:spcBef>
                <a:spcPts val="0"/>
              </a:spcBef>
              <a:buFont typeface="+mj-lt"/>
              <a:buAutoNum type="arabicPeriod"/>
            </a:pPr>
            <a:endParaRPr sz="3000" dirty="0"/>
          </a:p>
          <a:p>
            <a:pPr marL="552450" indent="-514350">
              <a:lnSpc>
                <a:spcPct val="115000"/>
              </a:lnSpc>
              <a:spcBef>
                <a:spcPts val="0"/>
              </a:spcBef>
              <a:buSzPts val="3000"/>
              <a:buFont typeface="+mj-lt"/>
              <a:buAutoNum type="arabicPeriod"/>
            </a:pPr>
            <a:r>
              <a:rPr lang="en-US" sz="3000" dirty="0"/>
              <a:t>How does it challenge or inspire me?</a:t>
            </a:r>
            <a:endParaRPr dirty="0"/>
          </a:p>
          <a:p>
            <a:pPr marL="1123950" indent="-514350">
              <a:lnSpc>
                <a:spcPct val="115000"/>
              </a:lnSpc>
              <a:spcBef>
                <a:spcPts val="0"/>
              </a:spcBef>
              <a:buFont typeface="+mj-lt"/>
              <a:buAutoNum type="arabicPeriod"/>
            </a:pPr>
            <a:endParaRPr sz="3000" dirty="0"/>
          </a:p>
          <a:p>
            <a:pPr marL="552450" indent="-514350">
              <a:lnSpc>
                <a:spcPct val="115000"/>
              </a:lnSpc>
              <a:spcBef>
                <a:spcPts val="0"/>
              </a:spcBef>
              <a:buSzPts val="3000"/>
              <a:buFont typeface="+mj-lt"/>
              <a:buAutoNum type="arabicPeriod"/>
            </a:pPr>
            <a:r>
              <a:rPr lang="en-US" sz="3000" dirty="0"/>
              <a:t>What small step can I take in response?</a:t>
            </a:r>
            <a:endParaRPr sz="3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114945cd08_1_22"/>
          <p:cNvSpPr txBox="1">
            <a:spLocks noGrp="1"/>
          </p:cNvSpPr>
          <p:nvPr>
            <p:ph type="body" idx="1"/>
          </p:nvPr>
        </p:nvSpPr>
        <p:spPr>
          <a:xfrm>
            <a:off x="766287" y="575532"/>
            <a:ext cx="9777021"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solidFill>
                  <a:srgbClr val="222222"/>
                </a:solidFill>
              </a:rPr>
              <a:t>Questions for Reflection – </a:t>
            </a:r>
            <a:r>
              <a:rPr lang="en-US" sz="3600" b="1"/>
              <a:t>Adult session</a:t>
            </a:r>
            <a:endParaRPr b="1"/>
          </a:p>
          <a:p>
            <a:pPr marL="0" lvl="0" indent="0" algn="l" rtl="0">
              <a:lnSpc>
                <a:spcPct val="115000"/>
              </a:lnSpc>
              <a:spcBef>
                <a:spcPts val="0"/>
              </a:spcBef>
              <a:spcAft>
                <a:spcPts val="0"/>
              </a:spcAft>
              <a:buSzPts val="3500"/>
              <a:buNone/>
            </a:pPr>
            <a:endParaRPr>
              <a:solidFill>
                <a:srgbClr val="222222"/>
              </a:solidFill>
            </a:endParaRPr>
          </a:p>
          <a:p>
            <a:pPr marL="0" lvl="0" indent="0" algn="l" rtl="0">
              <a:lnSpc>
                <a:spcPct val="90000"/>
              </a:lnSpc>
              <a:spcBef>
                <a:spcPts val="1000"/>
              </a:spcBef>
              <a:spcAft>
                <a:spcPts val="0"/>
              </a:spcAft>
              <a:buSzPts val="3500"/>
              <a:buNone/>
            </a:pPr>
            <a:endParaRPr/>
          </a:p>
        </p:txBody>
      </p:sp>
      <p:sp>
        <p:nvSpPr>
          <p:cNvPr id="262" name="Google Shape;262;g1114945cd08_1_22"/>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263" name="Google Shape;263;g1114945cd08_1_22"/>
          <p:cNvSpPr txBox="1">
            <a:spLocks noGrp="1"/>
          </p:cNvSpPr>
          <p:nvPr>
            <p:ph type="body" idx="3"/>
          </p:nvPr>
        </p:nvSpPr>
        <p:spPr>
          <a:xfrm>
            <a:off x="484450" y="1537855"/>
            <a:ext cx="10903986" cy="448357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2400"/>
              <a:buNone/>
            </a:pPr>
            <a:endParaRPr sz="2500" dirty="0"/>
          </a:p>
          <a:p>
            <a:pPr marL="457200" lvl="0" indent="-387350" algn="l" rtl="0">
              <a:lnSpc>
                <a:spcPct val="115000"/>
              </a:lnSpc>
              <a:spcBef>
                <a:spcPts val="0"/>
              </a:spcBef>
              <a:spcAft>
                <a:spcPts val="0"/>
              </a:spcAft>
              <a:buSzPts val="2500"/>
              <a:buAutoNum type="arabicPeriod"/>
            </a:pPr>
            <a:r>
              <a:rPr lang="en-US" sz="3000" dirty="0"/>
              <a:t>What moved you in your learning?</a:t>
            </a:r>
            <a:endParaRPr dirty="0"/>
          </a:p>
          <a:p>
            <a:pPr marL="742950" lvl="0" indent="-514350" algn="l" rtl="0">
              <a:lnSpc>
                <a:spcPct val="115000"/>
              </a:lnSpc>
              <a:spcBef>
                <a:spcPts val="0"/>
              </a:spcBef>
              <a:spcAft>
                <a:spcPts val="0"/>
              </a:spcAft>
              <a:buClr>
                <a:srgbClr val="595959"/>
              </a:buClr>
              <a:buSzPts val="2500"/>
              <a:buFont typeface="+mj-lt"/>
              <a:buAutoNum type="arabicPeriod"/>
            </a:pPr>
            <a:endParaRPr sz="3000" dirty="0"/>
          </a:p>
          <a:p>
            <a:pPr marL="457200" lvl="0" indent="-387350" algn="l" rtl="0">
              <a:lnSpc>
                <a:spcPct val="115000"/>
              </a:lnSpc>
              <a:spcBef>
                <a:spcPts val="0"/>
              </a:spcBef>
              <a:spcAft>
                <a:spcPts val="0"/>
              </a:spcAft>
              <a:buSzPts val="2500"/>
              <a:buAutoNum type="arabicPeriod"/>
            </a:pPr>
            <a:r>
              <a:rPr lang="en-US" sz="3000" dirty="0"/>
              <a:t>Did it stretch or challenge you in some way? </a:t>
            </a:r>
            <a:endParaRPr dirty="0"/>
          </a:p>
          <a:p>
            <a:pPr marL="742950" lvl="0" indent="-514350" algn="l" rtl="0">
              <a:lnSpc>
                <a:spcPct val="115000"/>
              </a:lnSpc>
              <a:spcBef>
                <a:spcPts val="0"/>
              </a:spcBef>
              <a:spcAft>
                <a:spcPts val="0"/>
              </a:spcAft>
              <a:buClr>
                <a:srgbClr val="595959"/>
              </a:buClr>
              <a:buSzPts val="2500"/>
              <a:buFont typeface="+mj-lt"/>
              <a:buAutoNum type="arabicPeriod"/>
            </a:pPr>
            <a:endParaRPr sz="3000" dirty="0"/>
          </a:p>
          <a:p>
            <a:pPr marL="457200" lvl="0" indent="-387350" algn="l" rtl="0">
              <a:lnSpc>
                <a:spcPct val="115000"/>
              </a:lnSpc>
              <a:spcBef>
                <a:spcPts val="0"/>
              </a:spcBef>
              <a:spcAft>
                <a:spcPts val="0"/>
              </a:spcAft>
              <a:buSzPts val="2500"/>
              <a:buAutoNum type="arabicPeriod"/>
            </a:pPr>
            <a:r>
              <a:rPr lang="en-US" sz="3000" dirty="0"/>
              <a:t>How might your new learning change who you are becoming as a Christian </a:t>
            </a:r>
            <a:r>
              <a:rPr lang="en-US" sz="3000"/>
              <a:t>disciple and enrich </a:t>
            </a:r>
            <a:r>
              <a:rPr lang="en-US" sz="3000" dirty="0"/>
              <a:t>or equip your witness?</a:t>
            </a:r>
            <a:endParaRPr sz="3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
          <p:cNvSpPr txBox="1">
            <a:spLocks noGrp="1"/>
          </p:cNvSpPr>
          <p:nvPr>
            <p:ph type="body" idx="1"/>
          </p:nvPr>
        </p:nvSpPr>
        <p:spPr>
          <a:xfrm>
            <a:off x="342350" y="616800"/>
            <a:ext cx="4886100" cy="111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Group Reflection/Brainstorm</a:t>
            </a:r>
            <a:endParaRPr/>
          </a:p>
          <a:p>
            <a:pPr marL="0" lvl="0" indent="0" algn="ctr" rtl="0">
              <a:lnSpc>
                <a:spcPct val="90000"/>
              </a:lnSpc>
              <a:spcBef>
                <a:spcPts val="0"/>
              </a:spcBef>
              <a:spcAft>
                <a:spcPts val="0"/>
              </a:spcAft>
              <a:buClr>
                <a:schemeClr val="dk1"/>
              </a:buClr>
              <a:buSzPts val="3500"/>
              <a:buNone/>
            </a:pPr>
            <a:endParaRPr/>
          </a:p>
        </p:txBody>
      </p:sp>
      <p:sp>
        <p:nvSpPr>
          <p:cNvPr id="269" name="Google Shape;269;p5"/>
          <p:cNvSpPr txBox="1">
            <a:spLocks noGrp="1"/>
          </p:cNvSpPr>
          <p:nvPr>
            <p:ph type="body" idx="1"/>
          </p:nvPr>
        </p:nvSpPr>
        <p:spPr>
          <a:xfrm>
            <a:off x="342350" y="2227299"/>
            <a:ext cx="4886100" cy="1967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chemeClr val="lt1"/>
                </a:solidFill>
              </a:rPr>
              <a:t>What would support your ongoing formation in this area?</a:t>
            </a:r>
            <a:endParaRPr sz="3000">
              <a:solidFill>
                <a:schemeClr val="lt1"/>
              </a:solidFill>
            </a:endParaRPr>
          </a:p>
        </p:txBody>
      </p:sp>
      <p:pic>
        <p:nvPicPr>
          <p:cNvPr id="270" name="Google Shape;270;p5"/>
          <p:cNvPicPr preferRelativeResize="0"/>
          <p:nvPr/>
        </p:nvPicPr>
        <p:blipFill rotWithShape="1">
          <a:blip r:embed="rId3">
            <a:alphaModFix/>
          </a:blip>
          <a:srcRect l="23254" t="8623" r="10908" b="8622"/>
          <a:stretch/>
        </p:blipFill>
        <p:spPr>
          <a:xfrm>
            <a:off x="5496447" y="0"/>
            <a:ext cx="7275007"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7"/>
          <p:cNvSpPr txBox="1">
            <a:spLocks noGrp="1"/>
          </p:cNvSpPr>
          <p:nvPr>
            <p:ph type="body" idx="1"/>
          </p:nvPr>
        </p:nvSpPr>
        <p:spPr>
          <a:xfrm>
            <a:off x="276726" y="601579"/>
            <a:ext cx="4812631" cy="5414209"/>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chemeClr val="lt1"/>
              </a:buClr>
              <a:buSzPts val="3500"/>
              <a:buFont typeface="Arial"/>
              <a:buNone/>
            </a:pPr>
            <a:r>
              <a:rPr lang="en-US"/>
              <a:t>Pray in this coming week for the people we met today and for one another in this Community of Learning.</a:t>
            </a:r>
            <a:endParaRPr/>
          </a:p>
          <a:p>
            <a:pPr marL="457200" marR="0" lvl="0" indent="-228600" algn="ctr" rtl="0">
              <a:lnSpc>
                <a:spcPct val="90000"/>
              </a:lnSpc>
              <a:spcBef>
                <a:spcPts val="1000"/>
              </a:spcBef>
              <a:spcAft>
                <a:spcPts val="0"/>
              </a:spcAft>
              <a:buClr>
                <a:schemeClr val="lt1"/>
              </a:buClr>
              <a:buSzPts val="3500"/>
              <a:buFont typeface="Arial"/>
              <a:buNone/>
            </a:pPr>
            <a:endParaRPr/>
          </a:p>
          <a:p>
            <a:pPr marL="457200" marR="0" lvl="0" indent="-228600" algn="ctr" rtl="0">
              <a:lnSpc>
                <a:spcPct val="90000"/>
              </a:lnSpc>
              <a:spcBef>
                <a:spcPts val="1000"/>
              </a:spcBef>
              <a:spcAft>
                <a:spcPts val="0"/>
              </a:spcAft>
              <a:buClr>
                <a:schemeClr val="lt1"/>
              </a:buClr>
              <a:buSzPts val="3500"/>
              <a:buFont typeface="Arial"/>
              <a:buNone/>
            </a:pPr>
            <a:endParaRPr/>
          </a:p>
          <a:p>
            <a:pPr marL="457200" marR="0" lvl="0" indent="-228600" algn="ctr" rtl="0">
              <a:lnSpc>
                <a:spcPct val="90000"/>
              </a:lnSpc>
              <a:spcBef>
                <a:spcPts val="1000"/>
              </a:spcBef>
              <a:spcAft>
                <a:spcPts val="0"/>
              </a:spcAft>
              <a:buClr>
                <a:schemeClr val="lt1"/>
              </a:buClr>
              <a:buSzPts val="3500"/>
              <a:buFont typeface="Arial"/>
              <a:buNone/>
            </a:pPr>
            <a:r>
              <a:rPr lang="en-US" sz="3000" b="1"/>
              <a:t>Let us pray.</a:t>
            </a:r>
            <a:endParaRPr b="1"/>
          </a:p>
          <a:p>
            <a:pPr marL="457200" marR="0" lvl="0" indent="-228600" algn="ctr" rtl="0">
              <a:lnSpc>
                <a:spcPct val="90000"/>
              </a:lnSpc>
              <a:spcBef>
                <a:spcPts val="1000"/>
              </a:spcBef>
              <a:spcAft>
                <a:spcPts val="0"/>
              </a:spcAft>
              <a:buClr>
                <a:schemeClr val="lt1"/>
              </a:buClr>
              <a:buSzPts val="3500"/>
              <a:buFont typeface="Arial"/>
              <a:buNone/>
            </a:pPr>
            <a:endParaRPr/>
          </a:p>
        </p:txBody>
      </p:sp>
      <p:pic>
        <p:nvPicPr>
          <p:cNvPr id="276" name="Google Shape;276;p7"/>
          <p:cNvPicPr preferRelativeResize="0"/>
          <p:nvPr/>
        </p:nvPicPr>
        <p:blipFill rotWithShape="1">
          <a:blip r:embed="rId3">
            <a:alphaModFix/>
          </a:blip>
          <a:srcRect l="14385" t="20214" r="64432" b="17547"/>
          <a:stretch/>
        </p:blipFill>
        <p:spPr>
          <a:xfrm>
            <a:off x="5506499" y="1"/>
            <a:ext cx="6685502"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114945cd08_1_37"/>
          <p:cNvSpPr txBox="1">
            <a:spLocks noGrp="1"/>
          </p:cNvSpPr>
          <p:nvPr>
            <p:ph type="body" idx="1"/>
          </p:nvPr>
        </p:nvSpPr>
        <p:spPr>
          <a:xfrm>
            <a:off x="650975" y="575525"/>
            <a:ext cx="82659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Closing Prayer</a:t>
            </a:r>
            <a:endParaRPr b="1"/>
          </a:p>
        </p:txBody>
      </p:sp>
      <p:sp>
        <p:nvSpPr>
          <p:cNvPr id="283" name="Google Shape;283;g1114945cd08_1_37"/>
          <p:cNvSpPr txBox="1">
            <a:spLocks noGrp="1"/>
          </p:cNvSpPr>
          <p:nvPr>
            <p:ph type="body" idx="3"/>
          </p:nvPr>
        </p:nvSpPr>
        <p:spPr>
          <a:xfrm>
            <a:off x="650975" y="1176125"/>
            <a:ext cx="10798200" cy="47997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500"/>
              </a:spcBef>
              <a:spcAft>
                <a:spcPts val="0"/>
              </a:spcAft>
              <a:buClr>
                <a:schemeClr val="dk1"/>
              </a:buClr>
              <a:buSzPts val="1100"/>
              <a:buFont typeface="Arial"/>
              <a:buNone/>
            </a:pPr>
            <a:r>
              <a:rPr lang="en-US" sz="2600"/>
              <a:t>Loving God, We thank you for drawing us into the work of justice and flourishing, envisioned by Episcopal Relief &amp; Development.</a:t>
            </a:r>
            <a:endParaRPr sz="2600"/>
          </a:p>
          <a:p>
            <a:pPr marL="0" lvl="0" indent="0" algn="l" rtl="0">
              <a:lnSpc>
                <a:spcPct val="115000"/>
              </a:lnSpc>
              <a:spcBef>
                <a:spcPts val="500"/>
              </a:spcBef>
              <a:spcAft>
                <a:spcPts val="0"/>
              </a:spcAft>
              <a:buClr>
                <a:schemeClr val="dk1"/>
              </a:buClr>
              <a:buSzPts val="1100"/>
              <a:buFont typeface="Arial"/>
              <a:buNone/>
            </a:pPr>
            <a:r>
              <a:rPr lang="en-US" sz="2600"/>
              <a:t>We ask your blessing upon this learning community, seeking to grow in understanding and commitment.</a:t>
            </a:r>
            <a:endParaRPr sz="2600"/>
          </a:p>
          <a:p>
            <a:pPr marL="0" lvl="0" indent="0" algn="l" rtl="0">
              <a:lnSpc>
                <a:spcPct val="115000"/>
              </a:lnSpc>
              <a:spcBef>
                <a:spcPts val="500"/>
              </a:spcBef>
              <a:spcAft>
                <a:spcPts val="0"/>
              </a:spcAft>
              <a:buClr>
                <a:schemeClr val="dk1"/>
              </a:buClr>
              <a:buSzPts val="1100"/>
              <a:buFont typeface="Arial"/>
              <a:buNone/>
            </a:pPr>
            <a:r>
              <a:rPr lang="en-US" sz="2600"/>
              <a:t>Guide us, we pray, to walk in your way, so that we may embody the world that we deeply desire and long for.</a:t>
            </a:r>
            <a:endParaRPr sz="2600"/>
          </a:p>
          <a:p>
            <a:pPr marL="0" lvl="0" indent="0" algn="l" rtl="0">
              <a:lnSpc>
                <a:spcPct val="115000"/>
              </a:lnSpc>
              <a:spcBef>
                <a:spcPts val="500"/>
              </a:spcBef>
              <a:spcAft>
                <a:spcPts val="0"/>
              </a:spcAft>
              <a:buClr>
                <a:schemeClr val="dk1"/>
              </a:buClr>
              <a:buSzPts val="1100"/>
              <a:buFont typeface="Arial"/>
              <a:buNone/>
            </a:pPr>
            <a:r>
              <a:rPr lang="en-US" sz="2600"/>
              <a:t>Bless our loving actions in our daily lives, our families and partnerships, our communities and connections, for the Family of God and for all of God’s creation. </a:t>
            </a:r>
            <a:r>
              <a:rPr lang="en-US" sz="2600" i="1"/>
              <a:t>Amen</a:t>
            </a:r>
            <a:r>
              <a:rPr lang="en-US" sz="2600"/>
              <a:t>.</a:t>
            </a:r>
            <a:endParaRPr sz="2600"/>
          </a:p>
        </p:txBody>
      </p:sp>
      <p:sp>
        <p:nvSpPr>
          <p:cNvPr id="284" name="Google Shape;284;g1114945cd08_1_3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2"/>
          <p:cNvSpPr txBox="1">
            <a:spLocks noGrp="1"/>
          </p:cNvSpPr>
          <p:nvPr>
            <p:ph type="body" idx="1"/>
          </p:nvPr>
        </p:nvSpPr>
        <p:spPr>
          <a:xfrm>
            <a:off x="833252" y="554750"/>
            <a:ext cx="8442366" cy="5674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At Home</a:t>
            </a:r>
            <a:endParaRPr/>
          </a:p>
          <a:p>
            <a:pPr marL="0" lvl="0" indent="0" algn="l" rtl="0">
              <a:lnSpc>
                <a:spcPct val="90000"/>
              </a:lnSpc>
              <a:spcBef>
                <a:spcPts val="0"/>
              </a:spcBef>
              <a:spcAft>
                <a:spcPts val="0"/>
              </a:spcAft>
              <a:buClr>
                <a:schemeClr val="dk1"/>
              </a:buClr>
              <a:buSzPts val="3500"/>
              <a:buNone/>
            </a:pPr>
            <a:endParaRPr/>
          </a:p>
        </p:txBody>
      </p:sp>
      <p:sp>
        <p:nvSpPr>
          <p:cNvPr id="290" name="Google Shape;290;p12"/>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291" name="Google Shape;291;p12"/>
          <p:cNvSpPr txBox="1">
            <a:spLocks noGrp="1"/>
          </p:cNvSpPr>
          <p:nvPr>
            <p:ph type="body" idx="2"/>
          </p:nvPr>
        </p:nvSpPr>
        <p:spPr>
          <a:xfrm>
            <a:off x="833252" y="1122218"/>
            <a:ext cx="10320022" cy="5674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Choose one or more links to explore the topic more deeply: </a:t>
            </a:r>
            <a:endParaRPr/>
          </a:p>
        </p:txBody>
      </p:sp>
      <p:sp>
        <p:nvSpPr>
          <p:cNvPr id="292" name="Google Shape;292;p12"/>
          <p:cNvSpPr txBox="1">
            <a:spLocks noGrp="1"/>
          </p:cNvSpPr>
          <p:nvPr>
            <p:ph type="body" idx="3"/>
          </p:nvPr>
        </p:nvSpPr>
        <p:spPr>
          <a:xfrm>
            <a:off x="833438" y="3166267"/>
            <a:ext cx="3260580" cy="402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Ted Talk</a:t>
            </a:r>
            <a:endParaRPr>
              <a:solidFill>
                <a:schemeClr val="dk1"/>
              </a:solidFill>
            </a:endParaRPr>
          </a:p>
        </p:txBody>
      </p:sp>
      <p:sp>
        <p:nvSpPr>
          <p:cNvPr id="293" name="Google Shape;293;p12"/>
          <p:cNvSpPr txBox="1">
            <a:spLocks noGrp="1"/>
          </p:cNvSpPr>
          <p:nvPr>
            <p:ph type="body" idx="4"/>
          </p:nvPr>
        </p:nvSpPr>
        <p:spPr>
          <a:xfrm>
            <a:off x="833252" y="3847128"/>
            <a:ext cx="3260766" cy="22385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US" sz="1800" b="1" u="sng">
                <a:solidFill>
                  <a:schemeClr val="hlink"/>
                </a:solidFill>
                <a:hlinkClick r:id="rId3"/>
              </a:rPr>
              <a:t>https://bit.ly/3N41ghB</a:t>
            </a:r>
            <a:endParaRPr sz="1800" b="1"/>
          </a:p>
        </p:txBody>
      </p:sp>
      <p:sp>
        <p:nvSpPr>
          <p:cNvPr id="294" name="Google Shape;294;p12"/>
          <p:cNvSpPr txBox="1">
            <a:spLocks noGrp="1"/>
          </p:cNvSpPr>
          <p:nvPr>
            <p:ph type="body" idx="5"/>
          </p:nvPr>
        </p:nvSpPr>
        <p:spPr>
          <a:xfrm>
            <a:off x="4400962" y="3166267"/>
            <a:ext cx="3253674" cy="402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Music</a:t>
            </a:r>
            <a:endParaRPr>
              <a:solidFill>
                <a:schemeClr val="dk1"/>
              </a:solidFill>
            </a:endParaRPr>
          </a:p>
        </p:txBody>
      </p:sp>
      <p:sp>
        <p:nvSpPr>
          <p:cNvPr id="295" name="Google Shape;295;p12"/>
          <p:cNvSpPr txBox="1">
            <a:spLocks noGrp="1"/>
          </p:cNvSpPr>
          <p:nvPr>
            <p:ph type="body" idx="6"/>
          </p:nvPr>
        </p:nvSpPr>
        <p:spPr>
          <a:xfrm>
            <a:off x="4400776" y="3847128"/>
            <a:ext cx="3253860" cy="2238527"/>
          </a:xfrm>
          <a:prstGeom prst="rect">
            <a:avLst/>
          </a:prstGeom>
          <a:noFill/>
          <a:ln>
            <a:noFill/>
          </a:ln>
        </p:spPr>
        <p:txBody>
          <a:bodyPr spcFirstLastPara="1" wrap="square" lIns="91425" tIns="45700" rIns="91425" bIns="45700" anchor="t" anchorCtr="0">
            <a:noAutofit/>
          </a:bodyPr>
          <a:lstStyle/>
          <a:p>
            <a:pPr marL="0" lvl="0" indent="0"/>
            <a:r>
              <a:rPr lang="en-US" b="1" dirty="0">
                <a:hlinkClick r:id="rId4"/>
              </a:rPr>
              <a:t>https://bit.ly/3wtYrRs</a:t>
            </a:r>
            <a:endParaRPr lang="en-US" b="1" dirty="0"/>
          </a:p>
          <a:p>
            <a:pPr marL="0" lvl="0" indent="0"/>
            <a:endParaRPr dirty="0"/>
          </a:p>
        </p:txBody>
      </p:sp>
      <p:sp>
        <p:nvSpPr>
          <p:cNvPr id="296" name="Google Shape;296;p12"/>
          <p:cNvSpPr txBox="1">
            <a:spLocks noGrp="1"/>
          </p:cNvSpPr>
          <p:nvPr>
            <p:ph type="body" idx="7"/>
          </p:nvPr>
        </p:nvSpPr>
        <p:spPr>
          <a:xfrm>
            <a:off x="7961580" y="3166267"/>
            <a:ext cx="3316020" cy="402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Art</a:t>
            </a:r>
            <a:endParaRPr>
              <a:solidFill>
                <a:schemeClr val="dk1"/>
              </a:solidFill>
            </a:endParaRPr>
          </a:p>
        </p:txBody>
      </p:sp>
      <p:sp>
        <p:nvSpPr>
          <p:cNvPr id="297" name="Google Shape;297;p12"/>
          <p:cNvSpPr txBox="1">
            <a:spLocks noGrp="1"/>
          </p:cNvSpPr>
          <p:nvPr>
            <p:ph type="body" idx="6"/>
          </p:nvPr>
        </p:nvSpPr>
        <p:spPr>
          <a:xfrm>
            <a:off x="7961364" y="3843191"/>
            <a:ext cx="3253800" cy="223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b="1" u="sng" dirty="0">
                <a:solidFill>
                  <a:schemeClr val="hlink"/>
                </a:solidFill>
                <a:hlinkClick r:id="rId5"/>
              </a:rPr>
              <a:t>https://bit.ly/39hgVeY</a:t>
            </a:r>
            <a:endParaRPr b="1" dirty="0"/>
          </a:p>
          <a:p>
            <a:pPr marL="0" lvl="0" indent="0" algn="l" rtl="0">
              <a:lnSpc>
                <a:spcPct val="100000"/>
              </a:lnSpc>
              <a:spcBef>
                <a:spcPts val="0"/>
              </a:spcBef>
              <a:spcAft>
                <a:spcPts val="0"/>
              </a:spcAft>
              <a:buSzPts val="2000"/>
              <a:buNone/>
            </a:pPr>
            <a:endParaRPr sz="1900" b="1" dirty="0">
              <a:solidFill>
                <a:srgbClr val="000000"/>
              </a:solidFill>
            </a:endParaRPr>
          </a:p>
          <a:p>
            <a:pPr marL="0" lvl="0" indent="0" algn="l" rtl="0">
              <a:lnSpc>
                <a:spcPct val="90000"/>
              </a:lnSpc>
              <a:spcBef>
                <a:spcPts val="1000"/>
              </a:spcBef>
              <a:spcAft>
                <a:spcPts val="0"/>
              </a:spcAft>
              <a:buSzPts val="2000"/>
              <a:buNone/>
            </a:pPr>
            <a:endParaRPr b="1"/>
          </a:p>
          <a:p>
            <a:pPr marL="0" lvl="0" indent="0" algn="l" rtl="0">
              <a:lnSpc>
                <a:spcPct val="90000"/>
              </a:lnSpc>
              <a:spcBef>
                <a:spcPts val="1000"/>
              </a:spcBef>
              <a:spcAft>
                <a:spcPts val="0"/>
              </a:spcAft>
              <a:buSzPts val="2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4"/>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
        <p:nvSpPr>
          <p:cNvPr id="304" name="Google Shape;304;p14"/>
          <p:cNvSpPr txBox="1"/>
          <p:nvPr/>
        </p:nvSpPr>
        <p:spPr>
          <a:xfrm>
            <a:off x="1938301" y="5306291"/>
            <a:ext cx="77321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565C2751-7045-14C7-5941-49D476F45A93}"/>
              </a:ext>
            </a:extLst>
          </p:cNvPr>
          <p:cNvPicPr>
            <a:picLocks noChangeAspect="1"/>
          </p:cNvPicPr>
          <p:nvPr/>
        </p:nvPicPr>
        <p:blipFill>
          <a:blip r:embed="rId3"/>
          <a:stretch>
            <a:fillRect/>
          </a:stretch>
        </p:blipFill>
        <p:spPr>
          <a:xfrm>
            <a:off x="1869635" y="1006868"/>
            <a:ext cx="8452730" cy="370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2a512ba99e_0_0"/>
          <p:cNvSpPr txBox="1">
            <a:spLocks noGrp="1"/>
          </p:cNvSpPr>
          <p:nvPr>
            <p:ph type="body" idx="1"/>
          </p:nvPr>
        </p:nvSpPr>
        <p:spPr>
          <a:xfrm>
            <a:off x="914401" y="2399825"/>
            <a:ext cx="9906000" cy="404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600">
                <a:solidFill>
                  <a:schemeClr val="dk1"/>
                </a:solidFill>
              </a:rPr>
              <a:t>We ask you, loving God, to open our eyes to what is happening in communities at risk around the world. Guide us as we review the transformative responses of Episcopal Relief &amp; Development. </a:t>
            </a: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2600">
                <a:solidFill>
                  <a:schemeClr val="dk1"/>
                </a:solidFill>
              </a:rPr>
              <a:t>Open our hearts to see where we might feel led to be of service, too. </a:t>
            </a:r>
            <a:br>
              <a:rPr lang="en-US" sz="2600">
                <a:solidFill>
                  <a:schemeClr val="dk1"/>
                </a:solidFill>
              </a:rPr>
            </a:br>
            <a:r>
              <a:rPr lang="en-US" sz="2600" i="1">
                <a:solidFill>
                  <a:schemeClr val="dk1"/>
                </a:solidFill>
              </a:rPr>
              <a:t>Amen.</a:t>
            </a:r>
            <a:endParaRPr sz="2000" i="1">
              <a:solidFill>
                <a:schemeClr val="dk2"/>
              </a:solidFill>
            </a:endParaRPr>
          </a:p>
        </p:txBody>
      </p:sp>
      <p:sp>
        <p:nvSpPr>
          <p:cNvPr id="123" name="Google Shape;123;g12a512ba99e_0_0"/>
          <p:cNvSpPr txBox="1">
            <a:spLocks noGrp="1"/>
          </p:cNvSpPr>
          <p:nvPr>
            <p:ph type="body" idx="2"/>
          </p:nvPr>
        </p:nvSpPr>
        <p:spPr>
          <a:xfrm>
            <a:off x="1874842" y="1799233"/>
            <a:ext cx="8442300" cy="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Prayer</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d1d54bcec0_0_8"/>
          <p:cNvSpPr txBox="1">
            <a:spLocks noGrp="1"/>
          </p:cNvSpPr>
          <p:nvPr>
            <p:ph type="body" idx="1"/>
          </p:nvPr>
        </p:nvSpPr>
        <p:spPr>
          <a:xfrm>
            <a:off x="838200" y="3585145"/>
            <a:ext cx="6700800" cy="2136900"/>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Group Prayer </a:t>
            </a:r>
            <a:endParaRPr>
              <a:solidFill>
                <a:schemeClr val="dk1"/>
              </a:solidFill>
            </a:endParaRPr>
          </a:p>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Guided Meditation </a:t>
            </a:r>
            <a:endParaRPr>
              <a:solidFill>
                <a:schemeClr val="dk1"/>
              </a:solidFill>
            </a:endParaRPr>
          </a:p>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Intercessory Prayer at Home</a:t>
            </a:r>
            <a:endParaRPr>
              <a:solidFill>
                <a:schemeClr val="dk1"/>
              </a:solidFill>
            </a:endParaRPr>
          </a:p>
        </p:txBody>
      </p:sp>
      <p:sp>
        <p:nvSpPr>
          <p:cNvPr id="130" name="Google Shape;130;gd1d54bcec0_0_8"/>
          <p:cNvSpPr txBox="1">
            <a:spLocks noGrp="1"/>
          </p:cNvSpPr>
          <p:nvPr>
            <p:ph type="body" idx="2"/>
          </p:nvPr>
        </p:nvSpPr>
        <p:spPr>
          <a:xfrm>
            <a:off x="838210" y="2672284"/>
            <a:ext cx="67008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Group Rule of Life</a:t>
            </a:r>
            <a:endParaRPr b="1"/>
          </a:p>
          <a:p>
            <a:pPr marL="0" lvl="0" indent="0" algn="ctr" rtl="0">
              <a:lnSpc>
                <a:spcPct val="90000"/>
              </a:lnSpc>
              <a:spcBef>
                <a:spcPts val="1000"/>
              </a:spcBef>
              <a:spcAft>
                <a:spcPts val="0"/>
              </a:spcAft>
              <a:buSzPts val="3500"/>
              <a:buNone/>
            </a:pPr>
            <a:endParaRPr/>
          </a:p>
        </p:txBody>
      </p:sp>
      <p:pic>
        <p:nvPicPr>
          <p:cNvPr id="131" name="Google Shape;131;gd1d54bcec0_0_8"/>
          <p:cNvPicPr preferRelativeResize="0"/>
          <p:nvPr/>
        </p:nvPicPr>
        <p:blipFill rotWithShape="1">
          <a:blip r:embed="rId3">
            <a:alphaModFix/>
          </a:blip>
          <a:srcRect t="15027" b="13834"/>
          <a:stretch/>
        </p:blipFill>
        <p:spPr>
          <a:xfrm>
            <a:off x="8120010" y="123290"/>
            <a:ext cx="3911029" cy="2137024"/>
          </a:xfrm>
          <a:prstGeom prst="rect">
            <a:avLst/>
          </a:prstGeom>
          <a:noFill/>
          <a:ln>
            <a:noFill/>
          </a:ln>
        </p:spPr>
      </p:pic>
      <p:pic>
        <p:nvPicPr>
          <p:cNvPr id="132" name="Google Shape;132;gd1d54bcec0_0_8"/>
          <p:cNvPicPr preferRelativeResize="0"/>
          <p:nvPr/>
        </p:nvPicPr>
        <p:blipFill rotWithShape="1">
          <a:blip r:embed="rId4">
            <a:alphaModFix/>
          </a:blip>
          <a:srcRect l="-325" t="14832" r="325" b="12312"/>
          <a:stretch/>
        </p:blipFill>
        <p:spPr>
          <a:xfrm rot="10800000">
            <a:off x="8113776" y="4544621"/>
            <a:ext cx="3954113" cy="21773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
          <p:cNvSpPr txBox="1"/>
          <p:nvPr/>
        </p:nvSpPr>
        <p:spPr>
          <a:xfrm flipH="1">
            <a:off x="502175" y="1814425"/>
            <a:ext cx="7233900" cy="1208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chemeClr val="dk1"/>
              </a:solidFill>
              <a:latin typeface="Roboto"/>
              <a:ea typeface="Roboto"/>
              <a:cs typeface="Roboto"/>
              <a:sym typeface="Roboto"/>
            </a:endParaRPr>
          </a:p>
          <a:p>
            <a:pPr marL="0" marR="0" lvl="0" indent="0" algn="l" rtl="0">
              <a:lnSpc>
                <a:spcPct val="90000"/>
              </a:lnSpc>
              <a:spcBef>
                <a:spcPts val="0"/>
              </a:spcBef>
              <a:spcAft>
                <a:spcPts val="0"/>
              </a:spcAft>
              <a:buClr>
                <a:schemeClr val="dk1"/>
              </a:buClr>
              <a:buSzPts val="3500"/>
              <a:buFont typeface="Arial"/>
              <a:buNone/>
            </a:pPr>
            <a:endParaRPr sz="3500" b="0" i="0" u="none" strike="noStrike" cap="none">
              <a:solidFill>
                <a:schemeClr val="dk1"/>
              </a:solidFill>
              <a:latin typeface="Roboto"/>
              <a:ea typeface="Roboto"/>
              <a:cs typeface="Roboto"/>
              <a:sym typeface="Roboto"/>
            </a:endParaRPr>
          </a:p>
        </p:txBody>
      </p:sp>
      <p:sp>
        <p:nvSpPr>
          <p:cNvPr id="138" name="Google Shape;138;p2"/>
          <p:cNvSpPr txBox="1"/>
          <p:nvPr/>
        </p:nvSpPr>
        <p:spPr>
          <a:xfrm>
            <a:off x="694950" y="2187352"/>
            <a:ext cx="109773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highlight>
                  <a:schemeClr val="lt1"/>
                </a:highlight>
                <a:latin typeface="Roboto"/>
                <a:ea typeface="Roboto"/>
                <a:cs typeface="Roboto"/>
                <a:sym typeface="Roboto"/>
              </a:rPr>
              <a:t>When families and communities work together, they can better prepare for and recover from climate-influenced events. </a:t>
            </a:r>
            <a:br>
              <a:rPr lang="en-US" sz="3000" b="0" i="0" u="none" strike="noStrike" cap="none">
                <a:solidFill>
                  <a:schemeClr val="dk1"/>
                </a:solidFill>
                <a:highlight>
                  <a:schemeClr val="lt1"/>
                </a:highlight>
                <a:latin typeface="Roboto"/>
                <a:ea typeface="Roboto"/>
                <a:cs typeface="Roboto"/>
                <a:sym typeface="Roboto"/>
              </a:rPr>
            </a:br>
            <a:endParaRPr sz="3000" b="0" i="0" u="none" strike="noStrike" cap="none">
              <a:solidFill>
                <a:schemeClr val="dk1"/>
              </a:solidFill>
              <a:highlight>
                <a:schemeClr val="lt1"/>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highlight>
                  <a:schemeClr val="lt1"/>
                </a:highlight>
                <a:latin typeface="Roboto"/>
                <a:ea typeface="Roboto"/>
                <a:cs typeface="Roboto"/>
                <a:sym typeface="Roboto"/>
              </a:rPr>
              <a:t>The number of climate-influenced disasters has doubled in the past 20 years. Floods, hurricanes and other events can devastate communities.</a:t>
            </a:r>
            <a:endParaRPr sz="3000" b="0" i="0" u="none" strike="noStrike" cap="none">
              <a:solidFill>
                <a:schemeClr val="dk1"/>
              </a:solidFill>
              <a:highlight>
                <a:schemeClr val="lt1"/>
              </a:highlight>
              <a:latin typeface="Roboto"/>
              <a:ea typeface="Roboto"/>
              <a:cs typeface="Roboto"/>
              <a:sym typeface="Roboto"/>
            </a:endParaRPr>
          </a:p>
        </p:txBody>
      </p:sp>
      <p:sp>
        <p:nvSpPr>
          <p:cNvPr id="139" name="Google Shape;139;p2"/>
          <p:cNvSpPr txBox="1">
            <a:spLocks noGrp="1"/>
          </p:cNvSpPr>
          <p:nvPr>
            <p:ph type="body" idx="1"/>
          </p:nvPr>
        </p:nvSpPr>
        <p:spPr>
          <a:xfrm>
            <a:off x="326825" y="575500"/>
            <a:ext cx="11345400" cy="1497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500"/>
              <a:buFont typeface="Arial"/>
              <a:buNone/>
            </a:pPr>
            <a:r>
              <a:rPr lang="en-US" b="1"/>
              <a:t>Episcopal Relief &amp; Development priorities for </a:t>
            </a:r>
            <a:r>
              <a:rPr lang="en-US">
                <a:latin typeface="Roboto Black"/>
                <a:ea typeface="Roboto Black"/>
                <a:cs typeface="Roboto Black"/>
                <a:sym typeface="Roboto Black"/>
              </a:rPr>
              <a:t>Climate</a:t>
            </a:r>
            <a:endParaRPr>
              <a:latin typeface="Roboto Black"/>
              <a:ea typeface="Roboto Black"/>
              <a:cs typeface="Roboto Black"/>
              <a:sym typeface="Roboto Blac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1d54bcec0_0_17"/>
          <p:cNvSpPr txBox="1">
            <a:spLocks noGrp="1"/>
          </p:cNvSpPr>
          <p:nvPr>
            <p:ph type="body" idx="1"/>
          </p:nvPr>
        </p:nvSpPr>
        <p:spPr>
          <a:xfrm>
            <a:off x="352900" y="575525"/>
            <a:ext cx="8681372" cy="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sz="3520" b="1"/>
              <a:t>Opening Prayer – Youth session</a:t>
            </a:r>
            <a:endParaRPr sz="3520" b="1"/>
          </a:p>
          <a:p>
            <a:pPr marL="0" lvl="0" indent="0" algn="l" rtl="0">
              <a:lnSpc>
                <a:spcPct val="90000"/>
              </a:lnSpc>
              <a:spcBef>
                <a:spcPts val="1000"/>
              </a:spcBef>
              <a:spcAft>
                <a:spcPts val="0"/>
              </a:spcAft>
              <a:buSzPts val="3500"/>
              <a:buNone/>
            </a:pPr>
            <a:endParaRPr/>
          </a:p>
        </p:txBody>
      </p:sp>
      <p:sp>
        <p:nvSpPr>
          <p:cNvPr id="146" name="Google Shape;146;gd1d54bcec0_0_17"/>
          <p:cNvSpPr txBox="1">
            <a:spLocks noGrp="1"/>
          </p:cNvSpPr>
          <p:nvPr>
            <p:ph type="body" idx="2"/>
          </p:nvPr>
        </p:nvSpPr>
        <p:spPr>
          <a:xfrm>
            <a:off x="743711" y="1300175"/>
            <a:ext cx="10826497" cy="495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400"/>
              <a:buNone/>
            </a:pPr>
            <a:r>
              <a:rPr lang="en-US" sz="3000" dirty="0"/>
              <a:t>We ask your blessing on this learning community, Loving God, that we may be attentive to the movements of your Spirit. Guide us as we grow to understand how we might participate in the global priorities of Episcopal Relief &amp; Development to empower women, nurture children, and meet the challenges of climate change and disaster resilience. We offer to you our open hearts and our desire to promote the dignity of all people. In your name we pray. </a:t>
            </a:r>
            <a:r>
              <a:rPr lang="en-US" sz="3000" i="1" dirty="0"/>
              <a:t>Amen.</a:t>
            </a:r>
            <a:endParaRPr sz="3000" i="1" dirty="0"/>
          </a:p>
          <a:p>
            <a:pPr marL="0" lvl="0" indent="0" algn="l" rtl="0">
              <a:lnSpc>
                <a:spcPct val="100000"/>
              </a:lnSpc>
              <a:spcBef>
                <a:spcPts val="0"/>
              </a:spcBef>
              <a:spcAft>
                <a:spcPts val="0"/>
              </a:spcAft>
              <a:buClr>
                <a:schemeClr val="dk1"/>
              </a:buClr>
              <a:buSzPts val="1100"/>
              <a:buFont typeface="Arial"/>
              <a:buNone/>
            </a:pPr>
            <a:endParaRPr sz="3000" i="1" dirty="0"/>
          </a:p>
        </p:txBody>
      </p:sp>
      <p:sp>
        <p:nvSpPr>
          <p:cNvPr id="147" name="Google Shape;147;gd1d54bcec0_0_1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body" idx="1"/>
          </p:nvPr>
        </p:nvSpPr>
        <p:spPr>
          <a:xfrm>
            <a:off x="352900" y="575525"/>
            <a:ext cx="6986684" cy="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sz="3520" b="1"/>
              <a:t>Opening Prayer - Adult session</a:t>
            </a:r>
            <a:endParaRPr sz="3520" b="1"/>
          </a:p>
          <a:p>
            <a:pPr marL="0" lvl="0" indent="0" algn="l" rtl="0">
              <a:lnSpc>
                <a:spcPct val="90000"/>
              </a:lnSpc>
              <a:spcBef>
                <a:spcPts val="1000"/>
              </a:spcBef>
              <a:spcAft>
                <a:spcPts val="0"/>
              </a:spcAft>
              <a:buSzPts val="3500"/>
              <a:buNone/>
            </a:pPr>
            <a:endParaRPr/>
          </a:p>
        </p:txBody>
      </p:sp>
      <p:sp>
        <p:nvSpPr>
          <p:cNvPr id="154" name="Google Shape;154;p8"/>
          <p:cNvSpPr txBox="1">
            <a:spLocks noGrp="1"/>
          </p:cNvSpPr>
          <p:nvPr>
            <p:ph type="body" idx="2"/>
          </p:nvPr>
        </p:nvSpPr>
        <p:spPr>
          <a:xfrm>
            <a:off x="938784" y="1300175"/>
            <a:ext cx="10509504" cy="46312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400"/>
              <a:buNone/>
            </a:pPr>
            <a:r>
              <a:rPr lang="en-US" sz="3000" dirty="0"/>
              <a:t>Loving God, We ask your blessing on this learning community, gathered for mutual formation in the ways of love. Fill us with your  Spirit, that we may open our hearts to the needs of women and children at risk, as well as the challenges of climate change and disaster resilience. Guide our efforts, we pray, as we discern what is ours to do in Your plan for human flourishing among all people. </a:t>
            </a:r>
            <a:r>
              <a:rPr lang="en-US" sz="3000"/>
              <a:t>May we strive to be your Good News in the world. </a:t>
            </a:r>
            <a:r>
              <a:rPr lang="en-US" sz="3000" i="1" dirty="0"/>
              <a:t>Amen.</a:t>
            </a:r>
            <a:endParaRPr sz="3000" i="1" dirty="0"/>
          </a:p>
          <a:p>
            <a:pPr marL="0" lvl="0" indent="0" algn="l" rtl="0">
              <a:lnSpc>
                <a:spcPct val="100000"/>
              </a:lnSpc>
              <a:spcBef>
                <a:spcPts val="0"/>
              </a:spcBef>
              <a:spcAft>
                <a:spcPts val="0"/>
              </a:spcAft>
              <a:buClr>
                <a:schemeClr val="dk1"/>
              </a:buClr>
              <a:buSzPts val="1100"/>
              <a:buFont typeface="Arial"/>
              <a:buNone/>
            </a:pPr>
            <a:endParaRPr sz="1400" i="1" dirty="0"/>
          </a:p>
        </p:txBody>
      </p:sp>
      <p:sp>
        <p:nvSpPr>
          <p:cNvPr id="155" name="Google Shape;155;p8"/>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
        <p:nvSpPr>
          <p:cNvPr id="156" name="Google Shape;156;p8"/>
          <p:cNvSpPr txBox="1"/>
          <p:nvPr/>
        </p:nvSpPr>
        <p:spPr>
          <a:xfrm>
            <a:off x="3499104" y="92659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body" idx="1"/>
          </p:nvPr>
        </p:nvSpPr>
        <p:spPr>
          <a:xfrm>
            <a:off x="706450" y="1029449"/>
            <a:ext cx="3817800" cy="2967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endParaRPr sz="3000"/>
          </a:p>
          <a:p>
            <a:pPr marL="0" lvl="0" indent="0" algn="ctr" rtl="0">
              <a:lnSpc>
                <a:spcPct val="115000"/>
              </a:lnSpc>
              <a:spcBef>
                <a:spcPts val="1200"/>
              </a:spcBef>
              <a:spcAft>
                <a:spcPts val="1200"/>
              </a:spcAft>
              <a:buClr>
                <a:schemeClr val="dk1"/>
              </a:buClr>
              <a:buSzPts val="1100"/>
              <a:buFont typeface="Arial"/>
              <a:buNone/>
            </a:pPr>
            <a:r>
              <a:rPr lang="en-US" sz="3000"/>
              <a:t>Share your name, [location], and </a:t>
            </a:r>
            <a:r>
              <a:rPr lang="en-US" sz="3000" i="1"/>
              <a:t>one</a:t>
            </a:r>
            <a:r>
              <a:rPr lang="en-US" sz="3000"/>
              <a:t> word for what is on your heart today. </a:t>
            </a:r>
            <a:endParaRPr sz="3000"/>
          </a:p>
        </p:txBody>
      </p:sp>
      <p:sp>
        <p:nvSpPr>
          <p:cNvPr id="162" name="Google Shape;162;p3"/>
          <p:cNvSpPr txBox="1">
            <a:spLocks noGrp="1"/>
          </p:cNvSpPr>
          <p:nvPr>
            <p:ph type="body" idx="1"/>
          </p:nvPr>
        </p:nvSpPr>
        <p:spPr>
          <a:xfrm>
            <a:off x="405175" y="272500"/>
            <a:ext cx="4803000" cy="590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990"/>
              <a:buFont typeface="Arial"/>
              <a:buNone/>
            </a:pPr>
            <a:r>
              <a:rPr lang="en-US" sz="3500" b="1">
                <a:solidFill>
                  <a:schemeClr val="lt1"/>
                </a:solidFill>
              </a:rPr>
              <a:t>Introductions</a:t>
            </a:r>
            <a:endParaRPr sz="3500" b="1">
              <a:solidFill>
                <a:schemeClr val="lt1"/>
              </a:solidFill>
            </a:endParaRPr>
          </a:p>
          <a:p>
            <a:pPr marL="0" lvl="0" indent="0" algn="l" rtl="0">
              <a:lnSpc>
                <a:spcPct val="90000"/>
              </a:lnSpc>
              <a:spcBef>
                <a:spcPts val="0"/>
              </a:spcBef>
              <a:spcAft>
                <a:spcPts val="0"/>
              </a:spcAft>
              <a:buClr>
                <a:schemeClr val="dk1"/>
              </a:buClr>
              <a:buSzPts val="3500"/>
              <a:buNone/>
            </a:pPr>
            <a:endParaRPr/>
          </a:p>
        </p:txBody>
      </p:sp>
      <p:pic>
        <p:nvPicPr>
          <p:cNvPr id="163" name="Google Shape;163;p3"/>
          <p:cNvPicPr preferRelativeResize="0"/>
          <p:nvPr/>
        </p:nvPicPr>
        <p:blipFill rotWithShape="1">
          <a:blip r:embed="rId3">
            <a:alphaModFix/>
          </a:blip>
          <a:srcRect r="23292"/>
          <a:stretch/>
        </p:blipFill>
        <p:spPr>
          <a:xfrm rot="5400000">
            <a:off x="5410306" y="76309"/>
            <a:ext cx="6858001" cy="67053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4"/>
          <p:cNvSpPr txBox="1">
            <a:spLocks noGrp="1"/>
          </p:cNvSpPr>
          <p:nvPr>
            <p:ph type="body" idx="1"/>
          </p:nvPr>
        </p:nvSpPr>
        <p:spPr>
          <a:xfrm>
            <a:off x="211950" y="1434200"/>
            <a:ext cx="5311026" cy="478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500"/>
              <a:buNone/>
            </a:pPr>
            <a:r>
              <a:rPr lang="en-US" b="1"/>
              <a:t>Scripture Reading</a:t>
            </a:r>
            <a:endParaRPr b="1"/>
          </a:p>
          <a:p>
            <a:pPr marL="0" lvl="0" indent="0" algn="l" rtl="0">
              <a:lnSpc>
                <a:spcPct val="90000"/>
              </a:lnSpc>
              <a:spcBef>
                <a:spcPts val="0"/>
              </a:spcBef>
              <a:spcAft>
                <a:spcPts val="0"/>
              </a:spcAft>
              <a:buClr>
                <a:schemeClr val="dk1"/>
              </a:buClr>
              <a:buSzPts val="3500"/>
              <a:buNone/>
            </a:pPr>
            <a:endParaRPr sz="3000"/>
          </a:p>
          <a:p>
            <a:pPr marL="0" lvl="0" indent="0" algn="l" rtl="0">
              <a:lnSpc>
                <a:spcPct val="115000"/>
              </a:lnSpc>
              <a:spcBef>
                <a:spcPts val="0"/>
              </a:spcBef>
              <a:spcAft>
                <a:spcPts val="0"/>
              </a:spcAft>
              <a:buClr>
                <a:schemeClr val="dk1"/>
              </a:buClr>
              <a:buSzPts val="1100"/>
              <a:buFont typeface="Arial"/>
              <a:buNone/>
            </a:pPr>
            <a:r>
              <a:rPr lang="en-US" sz="3000">
                <a:latin typeface="Arial"/>
                <a:ea typeface="Arial"/>
                <a:cs typeface="Arial"/>
                <a:sym typeface="Arial"/>
              </a:rPr>
              <a:t>Both day and night belong to you; you made the starlight and the sun. You set the boundaries of the earth, and you made both summer and winter. </a:t>
            </a:r>
            <a:endParaRPr sz="3000">
              <a:highlight>
                <a:schemeClr val="lt1"/>
              </a:highlight>
            </a:endParaRPr>
          </a:p>
          <a:p>
            <a:pPr marL="0" lvl="0" indent="0" algn="l" rtl="0">
              <a:lnSpc>
                <a:spcPct val="100000"/>
              </a:lnSpc>
              <a:spcBef>
                <a:spcPts val="1200"/>
              </a:spcBef>
              <a:spcAft>
                <a:spcPts val="1200"/>
              </a:spcAft>
              <a:buClr>
                <a:schemeClr val="dk1"/>
              </a:buClr>
              <a:buSzPts val="1100"/>
              <a:buFont typeface="Arial"/>
              <a:buNone/>
            </a:pPr>
            <a:r>
              <a:rPr lang="en-US" sz="3000"/>
              <a:t>Psalm 74:16-17 NLV</a:t>
            </a:r>
            <a:r>
              <a:rPr lang="en-US" sz="3000">
                <a:uFill>
                  <a:noFill/>
                </a:uFill>
                <a:hlinkClick r:id="rId3"/>
              </a:rPr>
              <a:t>  </a:t>
            </a:r>
            <a:r>
              <a:rPr lang="en-US" sz="3000"/>
              <a:t> </a:t>
            </a:r>
            <a:r>
              <a:rPr lang="en-US" sz="2550"/>
              <a:t> </a:t>
            </a:r>
            <a:endParaRPr sz="3000"/>
          </a:p>
        </p:txBody>
      </p:sp>
      <p:pic>
        <p:nvPicPr>
          <p:cNvPr id="169" name="Google Shape;169;p4"/>
          <p:cNvPicPr preferRelativeResize="0"/>
          <p:nvPr/>
        </p:nvPicPr>
        <p:blipFill rotWithShape="1">
          <a:blip r:embed="rId4">
            <a:alphaModFix/>
          </a:blip>
          <a:srcRect l="5952" r="25582"/>
          <a:stretch/>
        </p:blipFill>
        <p:spPr>
          <a:xfrm>
            <a:off x="5918479" y="0"/>
            <a:ext cx="6273521"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2264</Words>
  <Application>Microsoft Macintosh PowerPoint</Application>
  <PresentationFormat>Widescreen</PresentationFormat>
  <Paragraphs>167</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Roboto Black</vt:lpstr>
      <vt:lpstr>Calibri</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Wanqin Nong</dc:creator>
  <cp:lastModifiedBy>sbennett@episcopalrelief.org</cp:lastModifiedBy>
  <cp:revision>5</cp:revision>
  <dcterms:created xsi:type="dcterms:W3CDTF">2018-08-30T16:35:21Z</dcterms:created>
  <dcterms:modified xsi:type="dcterms:W3CDTF">2023-02-28T18:23:42Z</dcterms:modified>
</cp:coreProperties>
</file>