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rUmHKhMd3nTsp+5/+z85VwY6le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1d54bcec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d1d54bcec0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I invite you, now, to check that you are in a comfortable position, loosening and softening your body, as needed</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Zoom group</a:t>
            </a:r>
            <a:r>
              <a:rPr lang="en-US">
                <a:latin typeface="Roboto"/>
                <a:ea typeface="Roboto"/>
                <a:cs typeface="Roboto"/>
                <a:sym typeface="Roboto"/>
              </a:rPr>
              <a:t> - invite group to turn off cameras, if they wish.</a:t>
            </a:r>
            <a:endParaRPr>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a:latin typeface="Roboto"/>
                <a:ea typeface="Roboto"/>
                <a:cs typeface="Roboto"/>
                <a:sym typeface="Roboto"/>
              </a:rPr>
              <a:t>I invite you, now, to check that you are in a comfortable position, loosening and softening your body, as needed. You may close your eyes or soften your gaze, whichever feels more comfortable for you…Beginning to settle yourself [by noticing and putting aside any concerns, unfinished plans, or tensions from this day]...as  we take the turn inward, putting ourselves in the presence of God… You may take a few long deep, cleansing breaths, tuning in to the movement of your breath collecting your attention…Breathing in the breath of Spirit, breathing out compassion and care…Breathing in the breath of the Spirit, breathing out welcome and generosity. When you notice thoughts or emotions arising, simply take note and then return your attention, very gently, to your breathing…there is no need to push thoughts or feelings away. Instead, maintain a posture of welcome to your own interior movements.</a:t>
            </a:r>
            <a:endParaRPr>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a:latin typeface="Roboto"/>
                <a:ea typeface="Roboto"/>
                <a:cs typeface="Roboto"/>
                <a:sym typeface="Roboto"/>
              </a:rPr>
              <a:t>Continue attending to the breath as you join, in the silence of your heart, in these prayers for the healing of the world:</a:t>
            </a:r>
            <a:endParaRPr>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i="1">
                <a:latin typeface="Roboto"/>
                <a:ea typeface="Roboto"/>
                <a:cs typeface="Roboto"/>
                <a:sym typeface="Roboto"/>
              </a:rPr>
              <a:t>May we be in loving service to all.</a:t>
            </a:r>
            <a:endParaRPr i="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i="1">
                <a:latin typeface="Roboto"/>
                <a:ea typeface="Roboto"/>
                <a:cs typeface="Roboto"/>
                <a:sym typeface="Roboto"/>
              </a:rPr>
              <a:t>May we be tenacious in humility and deeper understanding.</a:t>
            </a:r>
            <a:endParaRPr i="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i="1">
                <a:latin typeface="Roboto"/>
                <a:ea typeface="Roboto"/>
                <a:cs typeface="Roboto"/>
                <a:sym typeface="Roboto"/>
              </a:rPr>
              <a:t>May we promote the dignity of every human being.</a:t>
            </a:r>
            <a:endParaRPr i="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i="1">
                <a:latin typeface="Roboto"/>
                <a:ea typeface="Roboto"/>
                <a:cs typeface="Roboto"/>
                <a:sym typeface="Roboto"/>
              </a:rPr>
              <a:t>May we understand ourselves to be part of the natural world.</a:t>
            </a:r>
            <a:endParaRPr i="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i="1">
                <a:latin typeface="Roboto"/>
                <a:ea typeface="Roboto"/>
                <a:cs typeface="Roboto"/>
                <a:sym typeface="Roboto"/>
              </a:rPr>
              <a:t>May all children be encouraged to grow and flourish.</a:t>
            </a:r>
            <a:endParaRPr i="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i="1">
                <a:latin typeface="Roboto"/>
                <a:ea typeface="Roboto"/>
                <a:cs typeface="Roboto"/>
                <a:sym typeface="Roboto"/>
              </a:rPr>
              <a:t>May all women be encouraged to grow and flourish.</a:t>
            </a:r>
            <a:endParaRPr i="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i="1">
                <a:latin typeface="Roboto"/>
                <a:ea typeface="Roboto"/>
                <a:cs typeface="Roboto"/>
                <a:sym typeface="Roboto"/>
              </a:rPr>
              <a:t>May we reverence God in all of God’s creation.</a:t>
            </a:r>
            <a:endParaRPr i="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i="1">
                <a:latin typeface="Roboto"/>
                <a:ea typeface="Roboto"/>
                <a:cs typeface="Roboto"/>
                <a:sym typeface="Roboto"/>
              </a:rPr>
              <a:t>May all people find relief from struggle and pain.</a:t>
            </a:r>
            <a:endParaRPr i="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i="1">
                <a:latin typeface="Roboto"/>
                <a:ea typeface="Roboto"/>
                <a:cs typeface="Roboto"/>
                <a:sym typeface="Roboto"/>
              </a:rPr>
              <a:t>May our compassion and hope radiate to all forms of life.</a:t>
            </a:r>
            <a:endParaRPr i="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i="1">
                <a:latin typeface="Roboto"/>
                <a:ea typeface="Roboto"/>
                <a:cs typeface="Roboto"/>
                <a:sym typeface="Roboto"/>
              </a:rPr>
              <a:t>And may our faithful witness be for the healing of the world.</a:t>
            </a:r>
            <a:r>
              <a:rPr lang="en-US">
                <a:latin typeface="Roboto"/>
                <a:ea typeface="Roboto"/>
                <a:cs typeface="Roboto"/>
                <a:sym typeface="Roboto"/>
              </a:rPr>
              <a:t> </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Continue breathing, imagining that with each exhale, you are widening your circle of concern, to include the whole world, from those closest to you to those furthest away.</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When you are ready, set an intention for how you would participate in today’s session…and slowly return your awareness to this community gathered.</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i="1">
              <a:solidFill>
                <a:srgbClr val="38761D"/>
              </a:solidFill>
            </a:endParaRPr>
          </a:p>
        </p:txBody>
      </p:sp>
      <p:sp>
        <p:nvSpPr>
          <p:cNvPr id="173" name="Google Shape;173;gd1d54bcec0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 </a:t>
            </a:r>
            <a:r>
              <a:rPr lang="en-US">
                <a:latin typeface="Roboto"/>
                <a:ea typeface="Roboto"/>
                <a:cs typeface="Roboto"/>
                <a:sym typeface="Roboto"/>
              </a:rPr>
              <a:t>This session we are exploring how the work of </a:t>
            </a:r>
            <a:r>
              <a:rPr lang="en-US">
                <a:highlight>
                  <a:schemeClr val="lt1"/>
                </a:highlight>
                <a:latin typeface="Roboto"/>
                <a:ea typeface="Roboto"/>
                <a:cs typeface="Roboto"/>
                <a:sym typeface="Roboto"/>
              </a:rPr>
              <a:t>Episcopal Relief &amp; Development empowers and promotes the rights of women that focus on four key areas.</a:t>
            </a:r>
            <a:endParaRPr>
              <a:solidFill>
                <a:srgbClr val="59595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14945cd0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114945cd0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aloud </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p>
        </p:txBody>
      </p:sp>
      <p:sp>
        <p:nvSpPr>
          <p:cNvPr id="187" name="Google Shape;187;g1114945cd0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1206230b77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11206230b77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195" name="Google Shape;195;g11206230b77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206230b77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1206230b77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203" name="Google Shape;203;g11206230b77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2a56c6a35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12a56c6a35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211" name="Google Shape;211;g12a56c6a35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206230b77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11206230b7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219" name="Google Shape;219;g11206230b77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2a56c6a35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12a56c6a350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227" name="Google Shape;227;g12a56c6a350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1206230b77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1206230b77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235" name="Google Shape;235;g11206230b77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2a56c6a350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2a56c6a350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243" name="Google Shape;243;g12a56c6a350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d1d54bcec0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paraphrase introduction.</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p:txBody>
      </p:sp>
      <p:sp>
        <p:nvSpPr>
          <p:cNvPr id="115" name="Google Shape;115;gd1d54bcec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14945cd08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1114945cd08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Let’s take a look at how these priorities play out on the ground and in community.</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Note video is 3:42 minutes.</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solidFill>
                <a:srgbClr val="6AA84F"/>
              </a:solidFill>
            </a:endParaRPr>
          </a:p>
        </p:txBody>
      </p:sp>
      <p:sp>
        <p:nvSpPr>
          <p:cNvPr id="251" name="Google Shape;251;g1114945cd08_1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114945cd08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1114945cd08_1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highlight>
                  <a:srgbClr val="FFFFFF"/>
                </a:highlight>
                <a:latin typeface="Roboto"/>
                <a:ea typeface="Roboto"/>
                <a:cs typeface="Roboto"/>
                <a:sym typeface="Roboto"/>
              </a:rPr>
              <a:t>In order to ensure that everyone who wants to share has the opportunity to speak, we will proceed in the following way:</a:t>
            </a:r>
            <a:endParaRPr b="1">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1. </a:t>
            </a:r>
            <a:r>
              <a:rPr lang="en-US" u="sng">
                <a:highlight>
                  <a:srgbClr val="FFFFFF"/>
                </a:highlight>
                <a:latin typeface="Roboto"/>
                <a:ea typeface="Roboto"/>
                <a:cs typeface="Roboto"/>
                <a:sym typeface="Roboto"/>
              </a:rPr>
              <a:t>The leader or a designated person will share first.</a:t>
            </a:r>
            <a:r>
              <a:rPr lang="en-US">
                <a:highlight>
                  <a:srgbClr val="FFFFFF"/>
                </a:highlight>
                <a:latin typeface="Roboto"/>
                <a:ea typeface="Roboto"/>
                <a:cs typeface="Roboto"/>
                <a:sym typeface="Roboto"/>
              </a:rPr>
              <a:t> After that person has spoken, he or she then invites another to share. After the next person has spoken, that person is given the privilege to invite another to share.</a:t>
            </a:r>
            <a:endParaRPr>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2. </a:t>
            </a:r>
            <a:r>
              <a:rPr lang="en-US">
                <a:highlight>
                  <a:srgbClr val="FFFFFF"/>
                </a:highlight>
                <a:latin typeface="Roboto"/>
                <a:ea typeface="Roboto"/>
                <a:cs typeface="Roboto"/>
                <a:sym typeface="Roboto"/>
              </a:rPr>
              <a:t>If you are not ready to share yet, say “I pass for now” and we will invite you to share later on. If you don’t want to say anything at all, simply say “pass” and proceed to invite another to share. We will do this until everyone has been invited.</a:t>
            </a:r>
            <a:endParaRPr>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i="1">
                <a:highlight>
                  <a:srgbClr val="FFFFFF"/>
                </a:highlight>
                <a:latin typeface="Roboto"/>
                <a:ea typeface="Roboto"/>
                <a:cs typeface="Roboto"/>
                <a:sym typeface="Roboto"/>
              </a:rPr>
              <a:t>The </a:t>
            </a:r>
            <a:r>
              <a:rPr lang="en-US" b="1" i="1">
                <a:highlight>
                  <a:srgbClr val="FFFFFF"/>
                </a:highlight>
                <a:latin typeface="Roboto"/>
                <a:ea typeface="Roboto"/>
                <a:cs typeface="Roboto"/>
                <a:sym typeface="Roboto"/>
              </a:rPr>
              <a:t>Mutual Invitation</a:t>
            </a:r>
            <a:r>
              <a:rPr lang="en-US" i="1">
                <a:highlight>
                  <a:srgbClr val="FFFFFF"/>
                </a:highlight>
                <a:latin typeface="Roboto"/>
                <a:ea typeface="Roboto"/>
                <a:cs typeface="Roboto"/>
                <a:sym typeface="Roboto"/>
              </a:rPr>
              <a:t> process is used in order to insure that everyone who wants to share has the opportunity to speak when the catalyst gives the instruction to do so. As group members become more accustomed to using this tool, they make connections with everyone in the session, because they invite each speaker by name.</a:t>
            </a:r>
            <a:endParaRPr i="1">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i="1">
                <a:highlight>
                  <a:srgbClr val="FFFFFF"/>
                </a:highlight>
                <a:latin typeface="Roboto"/>
                <a:ea typeface="Roboto"/>
                <a:cs typeface="Roboto"/>
                <a:sym typeface="Roboto"/>
              </a:rPr>
              <a:t>When Mutual Invitation is used, it encourages deep and holy listening to one another, because there is no conversation until everyone has spoken once.</a:t>
            </a:r>
            <a:endParaRPr i="1">
              <a:highlight>
                <a:srgbClr val="FFFFFF"/>
              </a:highlight>
              <a:latin typeface="Roboto"/>
              <a:ea typeface="Roboto"/>
              <a:cs typeface="Roboto"/>
              <a:sym typeface="Roboto"/>
            </a:endParaRPr>
          </a:p>
          <a:p>
            <a:pPr marL="0" lvl="0" indent="0" algn="l" rtl="0">
              <a:lnSpc>
                <a:spcPct val="100000"/>
              </a:lnSpc>
              <a:spcBef>
                <a:spcPts val="1200"/>
              </a:spcBef>
              <a:spcAft>
                <a:spcPts val="0"/>
              </a:spcAft>
              <a:buSzPts val="1400"/>
              <a:buNone/>
            </a:pPr>
            <a:endParaRPr b="1">
              <a:solidFill>
                <a:srgbClr val="38761D"/>
              </a:solidFill>
              <a:highlight>
                <a:schemeClr val="lt1"/>
              </a:highlight>
            </a:endParaRPr>
          </a:p>
        </p:txBody>
      </p:sp>
      <p:sp>
        <p:nvSpPr>
          <p:cNvPr id="259" name="Google Shape;259;g1114945cd08_1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114945cd08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1114945cd08_1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Offer your response first and then select the next participant to share (i.e., mutual invitation.)</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267" name="Google Shape;267;g1114945cd08_1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19dadd474f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119dadd474f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Offer your response first and then select the next participant to share (i.e., mutual invitation.)</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275" name="Google Shape;275;g119dadd474f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Invite the group to brainstorm ideas for ongoing learning and action (popcorn style.)</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282" name="Google Shape;2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Remind group of their commitment to ongoing prayer (Rule of Life.)</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288" name="Google Shape;2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114945cd08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1114945cd08_1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Invite participants to pray together.</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295" name="Google Shape;295;g1114945cd08_1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 </a:t>
            </a:r>
            <a:r>
              <a:rPr lang="en-US">
                <a:latin typeface="Roboto"/>
                <a:ea typeface="Roboto"/>
                <a:cs typeface="Roboto"/>
                <a:sym typeface="Roboto"/>
              </a:rPr>
              <a:t>Encourage participants to discover additional online resources in their favorite learning modalities.</a:t>
            </a:r>
            <a:endParaRPr>
              <a:latin typeface="Roboto"/>
              <a:ea typeface="Roboto"/>
              <a:cs typeface="Roboto"/>
              <a:sym typeface="Roboto"/>
            </a:endParaRPr>
          </a:p>
          <a:p>
            <a:pPr marL="0" lvl="0" indent="0" algn="l" rtl="0">
              <a:lnSpc>
                <a:spcPct val="100000"/>
              </a:lnSpc>
              <a:spcBef>
                <a:spcPts val="0"/>
              </a:spcBef>
              <a:spcAft>
                <a:spcPts val="0"/>
              </a:spcAft>
              <a:buSzPts val="1400"/>
              <a:buFont typeface="Calibri"/>
              <a:buNone/>
            </a:pPr>
            <a:endParaRPr/>
          </a:p>
        </p:txBody>
      </p:sp>
      <p:sp>
        <p:nvSpPr>
          <p:cNvPr id="302" name="Google Shape;3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t>Leader:</a:t>
            </a:r>
            <a:r>
              <a:rPr lang="en-US"/>
              <a:t> Thank you for your participation and support of this important work. This curriculum was developed as part of the ONE THOUSAND DAYS OF LOVE campaign.   </a:t>
            </a:r>
            <a:endParaRPr/>
          </a:p>
          <a:p>
            <a:pPr marL="0" lvl="0" indent="0" algn="l" rtl="0">
              <a:lnSpc>
                <a:spcPct val="100000"/>
              </a:lnSpc>
              <a:spcBef>
                <a:spcPts val="0"/>
              </a:spcBef>
              <a:spcAft>
                <a:spcPts val="0"/>
              </a:spcAft>
              <a:buSzPts val="1400"/>
              <a:buNone/>
            </a:pPr>
            <a:endParaRPr/>
          </a:p>
        </p:txBody>
      </p:sp>
      <p:sp>
        <p:nvSpPr>
          <p:cNvPr id="315" name="Google Shape;3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a56c6a350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Invite participants to join in the prayer.</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p:txBody>
      </p:sp>
      <p:sp>
        <p:nvSpPr>
          <p:cNvPr id="121" name="Google Shape;121;g12a56c6a35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d1d54bcec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d1d54bcec0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Explain that there are three ways in which the learning community will commit to a </a:t>
            </a:r>
            <a:r>
              <a:rPr lang="en-US" i="1">
                <a:latin typeface="Roboto"/>
                <a:ea typeface="Roboto"/>
                <a:cs typeface="Roboto"/>
                <a:sym typeface="Roboto"/>
              </a:rPr>
              <a:t>rule of life</a:t>
            </a:r>
            <a:r>
              <a:rPr lang="en-US">
                <a:latin typeface="Roboto"/>
                <a:ea typeface="Roboto"/>
                <a:cs typeface="Roboto"/>
                <a:sym typeface="Roboto"/>
              </a:rPr>
              <a:t> during the sessions. In other words, the sacred context of each session is understood to include prayer and meditation, together and at home.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128" name="Google Shape;128;gd1d54bcec0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None/>
            </a:pPr>
            <a:r>
              <a:rPr lang="en-US" b="1">
                <a:latin typeface="Roboto"/>
                <a:ea typeface="Roboto"/>
                <a:cs typeface="Roboto"/>
                <a:sym typeface="Roboto"/>
              </a:rPr>
              <a:t>Leader:</a:t>
            </a:r>
            <a:r>
              <a:rPr lang="en-US">
                <a:latin typeface="Roboto"/>
                <a:ea typeface="Roboto"/>
                <a:cs typeface="Roboto"/>
                <a:sym typeface="Roboto"/>
              </a:rPr>
              <a:t> This session begins with a description of our topic. Read aloud or invite a reader.</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None/>
            </a:pPr>
            <a:endParaRPr/>
          </a:p>
          <a:p>
            <a:pPr marL="0" lvl="0" indent="0" algn="l" rtl="0">
              <a:lnSpc>
                <a:spcPct val="100000"/>
              </a:lnSpc>
              <a:spcBef>
                <a:spcPts val="0"/>
              </a:spcBef>
              <a:spcAft>
                <a:spcPts val="0"/>
              </a:spcAft>
              <a:buClr>
                <a:schemeClr val="dk1"/>
              </a:buClr>
              <a:buSzPts val="1100"/>
              <a:buNone/>
            </a:pPr>
            <a:endParaRPr>
              <a:solidFill>
                <a:srgbClr val="7F7F7F"/>
              </a:solidFill>
            </a:endParaRPr>
          </a:p>
          <a:p>
            <a:pPr marL="0" lvl="0" indent="0" algn="l" rtl="0">
              <a:lnSpc>
                <a:spcPct val="100000"/>
              </a:lnSpc>
              <a:spcBef>
                <a:spcPts val="0"/>
              </a:spcBef>
              <a:spcAft>
                <a:spcPts val="0"/>
              </a:spcAft>
              <a:buSzPts val="1400"/>
              <a:buNone/>
            </a:pPr>
            <a:endParaRPr/>
          </a:p>
        </p:txBody>
      </p:sp>
      <p:sp>
        <p:nvSpPr>
          <p:cNvPr id="136" name="Google Shape;1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9dadd474f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119dadd474f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In this Ritual of Dedication, invite online participants to light a candle, take some deep breaths, and pray the opening prayer aloud, together. (“Let us pray…”) </a:t>
            </a:r>
            <a:endParaRPr>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i="1">
              <a:solidFill>
                <a:srgbClr val="93C47D"/>
              </a:solidFill>
            </a:endParaRPr>
          </a:p>
          <a:p>
            <a:pPr marL="0" lvl="0" indent="0" algn="l" rtl="0">
              <a:lnSpc>
                <a:spcPct val="100000"/>
              </a:lnSpc>
              <a:spcBef>
                <a:spcPts val="0"/>
              </a:spcBef>
              <a:spcAft>
                <a:spcPts val="0"/>
              </a:spcAft>
              <a:buSzPts val="1400"/>
              <a:buNone/>
            </a:pPr>
            <a:endParaRPr/>
          </a:p>
        </p:txBody>
      </p:sp>
      <p:sp>
        <p:nvSpPr>
          <p:cNvPr id="144" name="Google Shape;144;g119dadd474f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d1d54bcec0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d1d54bcec0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In this Ritual of Dedication, invite online participants to light a candle, take some deep breaths, and pray the opening prayer aloud, together. (“Let us pray…”) </a:t>
            </a:r>
            <a:endParaRPr>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i="1">
              <a:solidFill>
                <a:srgbClr val="93C47D"/>
              </a:solidFill>
            </a:endParaRPr>
          </a:p>
          <a:p>
            <a:pPr marL="0" lvl="0" indent="0" algn="l" rtl="0">
              <a:lnSpc>
                <a:spcPct val="100000"/>
              </a:lnSpc>
              <a:spcBef>
                <a:spcPts val="0"/>
              </a:spcBef>
              <a:spcAft>
                <a:spcPts val="0"/>
              </a:spcAft>
              <a:buSzPts val="1400"/>
              <a:buNone/>
            </a:pPr>
            <a:endParaRPr/>
          </a:p>
        </p:txBody>
      </p:sp>
      <p:sp>
        <p:nvSpPr>
          <p:cNvPr id="152" name="Google Shape;152;gd1d54bcec0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Invite each participant to share their name and a word for what is on their heart today.</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Zoom group</a:t>
            </a:r>
            <a:r>
              <a:rPr lang="en-US">
                <a:latin typeface="Roboto"/>
                <a:ea typeface="Roboto"/>
                <a:cs typeface="Roboto"/>
                <a:sym typeface="Roboto"/>
              </a:rPr>
              <a:t> - If the group is 10+ you might invite participants to write this in the chat instead.</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159" name="Google Shape;1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None/>
            </a:pPr>
            <a:r>
              <a:rPr lang="en-US" b="1">
                <a:latin typeface="Roboto"/>
                <a:ea typeface="Roboto"/>
                <a:cs typeface="Roboto"/>
                <a:sym typeface="Roboto"/>
              </a:rPr>
              <a:t>Leader:</a:t>
            </a:r>
            <a:r>
              <a:rPr lang="en-US">
                <a:latin typeface="Roboto"/>
                <a:ea typeface="Roboto"/>
                <a:cs typeface="Roboto"/>
                <a:sym typeface="Roboto"/>
              </a:rPr>
              <a:t> Read the Scripture aloud.</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None/>
            </a:pPr>
            <a:endParaRPr>
              <a:solidFill>
                <a:srgbClr val="6AA84F"/>
              </a:solidFill>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165" name="Google Shape;1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ver Page">
  <p:cSld name="1_Cover Page">
    <p:spTree>
      <p:nvGrpSpPr>
        <p:cNvPr id="1" name="Shape 13"/>
        <p:cNvGrpSpPr/>
        <p:nvPr/>
      </p:nvGrpSpPr>
      <p:grpSpPr>
        <a:xfrm>
          <a:off x="0" y="0"/>
          <a:ext cx="0" cy="0"/>
          <a:chOff x="0" y="0"/>
          <a:chExt cx="0" cy="0"/>
        </a:xfrm>
      </p:grpSpPr>
      <p:pic>
        <p:nvPicPr>
          <p:cNvPr id="14" name="Google Shape;14;p16"/>
          <p:cNvPicPr preferRelativeResize="0"/>
          <p:nvPr/>
        </p:nvPicPr>
        <p:blipFill rotWithShape="1">
          <a:blip r:embed="rId2">
            <a:alphaModFix/>
          </a:blip>
          <a:srcRect/>
          <a:stretch/>
        </p:blipFill>
        <p:spPr>
          <a:xfrm>
            <a:off x="551809" y="478249"/>
            <a:ext cx="2787009" cy="1232716"/>
          </a:xfrm>
          <a:prstGeom prst="rect">
            <a:avLst/>
          </a:prstGeom>
          <a:noFill/>
          <a:ln>
            <a:noFill/>
          </a:ln>
        </p:spPr>
      </p:pic>
      <p:sp>
        <p:nvSpPr>
          <p:cNvPr id="15" name="Google Shape;15;p16"/>
          <p:cNvSpPr txBox="1">
            <a:spLocks noGrp="1"/>
          </p:cNvSpPr>
          <p:nvPr>
            <p:ph type="body" idx="1"/>
          </p:nvPr>
        </p:nvSpPr>
        <p:spPr>
          <a:xfrm>
            <a:off x="1874817" y="3654974"/>
            <a:ext cx="8442366" cy="6004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16"/>
          <p:cNvSpPr txBox="1">
            <a:spLocks noGrp="1"/>
          </p:cNvSpPr>
          <p:nvPr>
            <p:ph type="body" idx="2"/>
          </p:nvPr>
        </p:nvSpPr>
        <p:spPr>
          <a:xfrm>
            <a:off x="1874817" y="3000208"/>
            <a:ext cx="8442366" cy="6004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4_Content Page">
  <p:cSld name="14_Content Page">
    <p:spTree>
      <p:nvGrpSpPr>
        <p:cNvPr id="1" name="Shape 62"/>
        <p:cNvGrpSpPr/>
        <p:nvPr/>
      </p:nvGrpSpPr>
      <p:grpSpPr>
        <a:xfrm>
          <a:off x="0" y="0"/>
          <a:ext cx="0" cy="0"/>
          <a:chOff x="0" y="0"/>
          <a:chExt cx="0" cy="0"/>
        </a:xfrm>
      </p:grpSpPr>
      <p:pic>
        <p:nvPicPr>
          <p:cNvPr id="63" name="Google Shape;63;p27"/>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64" name="Google Shape;64;p27"/>
          <p:cNvSpPr txBox="1">
            <a:spLocks noGrp="1"/>
          </p:cNvSpPr>
          <p:nvPr>
            <p:ph type="body" idx="1"/>
          </p:nvPr>
        </p:nvSpPr>
        <p:spPr>
          <a:xfrm>
            <a:off x="833252" y="554750"/>
            <a:ext cx="8442366" cy="567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7"/>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27"/>
          <p:cNvSpPr txBox="1">
            <a:spLocks noGrp="1"/>
          </p:cNvSpPr>
          <p:nvPr>
            <p:ph type="body" idx="2"/>
          </p:nvPr>
        </p:nvSpPr>
        <p:spPr>
          <a:xfrm>
            <a:off x="833252" y="1122218"/>
            <a:ext cx="8442366" cy="567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27"/>
          <p:cNvSpPr txBox="1">
            <a:spLocks noGrp="1"/>
          </p:cNvSpPr>
          <p:nvPr>
            <p:ph type="body" idx="3"/>
          </p:nvPr>
        </p:nvSpPr>
        <p:spPr>
          <a:xfrm>
            <a:off x="833438" y="3166267"/>
            <a:ext cx="3260580" cy="4023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2400"/>
              <a:buFont typeface="Arial"/>
              <a:buNone/>
              <a:defRPr sz="2400" b="1" i="0" u="none" strike="noStrike" cap="none">
                <a:solidFill>
                  <a:srgbClr val="0070C0"/>
                </a:solidFill>
                <a:latin typeface="Roboto"/>
                <a:ea typeface="Roboto"/>
                <a:cs typeface="Roboto"/>
                <a:sym typeface="Roboto"/>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7"/>
          <p:cNvSpPr/>
          <p:nvPr/>
        </p:nvSpPr>
        <p:spPr>
          <a:xfrm>
            <a:off x="937161" y="3624044"/>
            <a:ext cx="839324" cy="65314"/>
          </a:xfrm>
          <a:custGeom>
            <a:avLst/>
            <a:gdLst/>
            <a:ahLst/>
            <a:cxnLst/>
            <a:rect l="l" t="t" r="r" b="b"/>
            <a:pathLst>
              <a:path w="10000" h="10625" extrusionOk="0">
                <a:moveTo>
                  <a:pt x="0" y="0"/>
                </a:moveTo>
                <a:lnTo>
                  <a:pt x="10000" y="0"/>
                </a:lnTo>
                <a:lnTo>
                  <a:pt x="8585" y="10625"/>
                </a:lnTo>
                <a:lnTo>
                  <a:pt x="0" y="1000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27"/>
          <p:cNvSpPr txBox="1">
            <a:spLocks noGrp="1"/>
          </p:cNvSpPr>
          <p:nvPr>
            <p:ph type="body" idx="4"/>
          </p:nvPr>
        </p:nvSpPr>
        <p:spPr>
          <a:xfrm>
            <a:off x="833252" y="3847128"/>
            <a:ext cx="3260766" cy="22385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27"/>
          <p:cNvSpPr txBox="1">
            <a:spLocks noGrp="1"/>
          </p:cNvSpPr>
          <p:nvPr>
            <p:ph type="body" idx="5"/>
          </p:nvPr>
        </p:nvSpPr>
        <p:spPr>
          <a:xfrm>
            <a:off x="4400962" y="3166267"/>
            <a:ext cx="3253674" cy="4023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2400"/>
              <a:buFont typeface="Arial"/>
              <a:buNone/>
              <a:defRPr sz="2400" b="1" i="0" u="none" strike="noStrike" cap="none">
                <a:solidFill>
                  <a:srgbClr val="0070C0"/>
                </a:solidFill>
                <a:latin typeface="Roboto"/>
                <a:ea typeface="Roboto"/>
                <a:cs typeface="Roboto"/>
                <a:sym typeface="Roboto"/>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27"/>
          <p:cNvSpPr/>
          <p:nvPr/>
        </p:nvSpPr>
        <p:spPr>
          <a:xfrm>
            <a:off x="4504685" y="3624044"/>
            <a:ext cx="839324" cy="65314"/>
          </a:xfrm>
          <a:custGeom>
            <a:avLst/>
            <a:gdLst/>
            <a:ahLst/>
            <a:cxnLst/>
            <a:rect l="l" t="t" r="r" b="b"/>
            <a:pathLst>
              <a:path w="10000" h="10625" extrusionOk="0">
                <a:moveTo>
                  <a:pt x="0" y="0"/>
                </a:moveTo>
                <a:lnTo>
                  <a:pt x="10000" y="0"/>
                </a:lnTo>
                <a:lnTo>
                  <a:pt x="8585" y="10625"/>
                </a:lnTo>
                <a:lnTo>
                  <a:pt x="0" y="1000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27"/>
          <p:cNvSpPr txBox="1">
            <a:spLocks noGrp="1"/>
          </p:cNvSpPr>
          <p:nvPr>
            <p:ph type="body" idx="6"/>
          </p:nvPr>
        </p:nvSpPr>
        <p:spPr>
          <a:xfrm>
            <a:off x="4400776" y="3847128"/>
            <a:ext cx="3253860" cy="22385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27"/>
          <p:cNvSpPr txBox="1">
            <a:spLocks noGrp="1"/>
          </p:cNvSpPr>
          <p:nvPr>
            <p:ph type="body" idx="7"/>
          </p:nvPr>
        </p:nvSpPr>
        <p:spPr>
          <a:xfrm>
            <a:off x="7961580" y="3166267"/>
            <a:ext cx="3316020" cy="4023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2400"/>
              <a:buFont typeface="Arial"/>
              <a:buNone/>
              <a:defRPr sz="2400" b="1" i="0" u="none" strike="noStrike" cap="none">
                <a:solidFill>
                  <a:srgbClr val="0070C0"/>
                </a:solidFill>
                <a:latin typeface="Roboto"/>
                <a:ea typeface="Roboto"/>
                <a:cs typeface="Roboto"/>
                <a:sym typeface="Roboto"/>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27"/>
          <p:cNvSpPr/>
          <p:nvPr/>
        </p:nvSpPr>
        <p:spPr>
          <a:xfrm>
            <a:off x="8065303" y="3624044"/>
            <a:ext cx="839324" cy="65314"/>
          </a:xfrm>
          <a:custGeom>
            <a:avLst/>
            <a:gdLst/>
            <a:ahLst/>
            <a:cxnLst/>
            <a:rect l="l" t="t" r="r" b="b"/>
            <a:pathLst>
              <a:path w="10000" h="10625" extrusionOk="0">
                <a:moveTo>
                  <a:pt x="0" y="0"/>
                </a:moveTo>
                <a:lnTo>
                  <a:pt x="10000" y="0"/>
                </a:lnTo>
                <a:lnTo>
                  <a:pt x="8585" y="10625"/>
                </a:lnTo>
                <a:lnTo>
                  <a:pt x="0" y="1000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27"/>
          <p:cNvSpPr txBox="1">
            <a:spLocks noGrp="1"/>
          </p:cNvSpPr>
          <p:nvPr>
            <p:ph type="body" idx="8"/>
          </p:nvPr>
        </p:nvSpPr>
        <p:spPr>
          <a:xfrm>
            <a:off x="7961394" y="3847128"/>
            <a:ext cx="3316206" cy="22385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7"/>
          <p:cNvSpPr txBox="1">
            <a:spLocks noGrp="1"/>
          </p:cNvSpPr>
          <p:nvPr>
            <p:ph type="body" idx="9"/>
          </p:nvPr>
        </p:nvSpPr>
        <p:spPr>
          <a:xfrm>
            <a:off x="833252" y="1951134"/>
            <a:ext cx="10444348" cy="8727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Cover Page">
  <p:cSld name="4_Cover Page">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8"/>
          <p:cNvSpPr/>
          <p:nvPr/>
        </p:nvSpPr>
        <p:spPr>
          <a:xfrm rot="-5400000">
            <a:off x="-472002" y="472001"/>
            <a:ext cx="6858000" cy="5913997"/>
          </a:xfrm>
          <a:prstGeom prst="rect">
            <a:avLst/>
          </a:prstGeom>
          <a:solidFill>
            <a:schemeClr val="lt1">
              <a:alpha val="8470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18"/>
          <p:cNvSpPr txBox="1">
            <a:spLocks noGrp="1"/>
          </p:cNvSpPr>
          <p:nvPr>
            <p:ph type="body" idx="1"/>
          </p:nvPr>
        </p:nvSpPr>
        <p:spPr>
          <a:xfrm>
            <a:off x="634534" y="4432272"/>
            <a:ext cx="4774676" cy="10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634534" y="3148114"/>
            <a:ext cx="4774676" cy="10611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3" name="Google Shape;83;p18"/>
          <p:cNvPicPr preferRelativeResize="0"/>
          <p:nvPr/>
        </p:nvPicPr>
        <p:blipFill rotWithShape="1">
          <a:blip r:embed="rId3">
            <a:alphaModFix/>
          </a:blip>
          <a:srcRect/>
          <a:stretch/>
        </p:blipFill>
        <p:spPr>
          <a:xfrm>
            <a:off x="180876" y="237821"/>
            <a:ext cx="1931259" cy="85421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Cover Page">
  <p:cSld name="7_Cover Page">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20"/>
          <p:cNvSpPr/>
          <p:nvPr/>
        </p:nvSpPr>
        <p:spPr>
          <a:xfrm rot="-5400000">
            <a:off x="-472001" y="472003"/>
            <a:ext cx="6858000" cy="5913997"/>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20"/>
          <p:cNvSpPr txBox="1">
            <a:spLocks noGrp="1"/>
          </p:cNvSpPr>
          <p:nvPr>
            <p:ph type="body" idx="1"/>
          </p:nvPr>
        </p:nvSpPr>
        <p:spPr>
          <a:xfrm>
            <a:off x="685560" y="2463705"/>
            <a:ext cx="4542878"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0"/>
          <p:cNvSpPr txBox="1">
            <a:spLocks noGrp="1"/>
          </p:cNvSpPr>
          <p:nvPr>
            <p:ph type="body" idx="2"/>
          </p:nvPr>
        </p:nvSpPr>
        <p:spPr>
          <a:xfrm>
            <a:off x="685560" y="3574749"/>
            <a:ext cx="4542878" cy="99316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9" name="Google Shape;89;p20"/>
          <p:cNvPicPr preferRelativeResize="0"/>
          <p:nvPr/>
        </p:nvPicPr>
        <p:blipFill rotWithShape="1">
          <a:blip r:embed="rId3">
            <a:alphaModFix/>
          </a:blip>
          <a:srcRect/>
          <a:stretch/>
        </p:blipFill>
        <p:spPr>
          <a:xfrm>
            <a:off x="180876" y="237821"/>
            <a:ext cx="1931259" cy="85421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8_Section Divider">
  <p:cSld name="8_Section Divider">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4"/>
          <p:cNvSpPr/>
          <p:nvPr/>
        </p:nvSpPr>
        <p:spPr>
          <a:xfrm>
            <a:off x="0" y="0"/>
            <a:ext cx="5521842" cy="6858000"/>
          </a:xfrm>
          <a:prstGeom prst="rect">
            <a:avLst/>
          </a:prstGeom>
          <a:solidFill>
            <a:srgbClr val="DD92A7">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24"/>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24"/>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Outline / Table of Contents">
  <p:cSld name="11_Outline / Table of Contents">
    <p:spTree>
      <p:nvGrpSpPr>
        <p:cNvPr id="1" name="Shape 94"/>
        <p:cNvGrpSpPr/>
        <p:nvPr/>
      </p:nvGrpSpPr>
      <p:grpSpPr>
        <a:xfrm>
          <a:off x="0" y="0"/>
          <a:ext cx="0" cy="0"/>
          <a:chOff x="0" y="0"/>
          <a:chExt cx="0" cy="0"/>
        </a:xfrm>
      </p:grpSpPr>
      <p:pic>
        <p:nvPicPr>
          <p:cNvPr id="95" name="Google Shape;95;p25"/>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96" name="Google Shape;96;p25"/>
          <p:cNvSpPr txBox="1">
            <a:spLocks noGrp="1"/>
          </p:cNvSpPr>
          <p:nvPr>
            <p:ph type="body" idx="1"/>
          </p:nvPr>
        </p:nvSpPr>
        <p:spPr>
          <a:xfrm>
            <a:off x="819150" y="1412875"/>
            <a:ext cx="10580688" cy="396081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5"/>
          <p:cNvSpPr txBox="1">
            <a:spLocks noGrp="1"/>
          </p:cNvSpPr>
          <p:nvPr>
            <p:ph type="body" idx="2"/>
          </p:nvPr>
        </p:nvSpPr>
        <p:spPr>
          <a:xfrm>
            <a:off x="766288" y="575532"/>
            <a:ext cx="8442366"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5"/>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9_Section Divider">
  <p:cSld name="9_Section Divider">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9"/>
          <p:cNvSpPr/>
          <p:nvPr/>
        </p:nvSpPr>
        <p:spPr>
          <a:xfrm>
            <a:off x="0" y="0"/>
            <a:ext cx="5521842" cy="6858000"/>
          </a:xfrm>
          <a:prstGeom prst="rect">
            <a:avLst/>
          </a:prstGeom>
          <a:solidFill>
            <a:srgbClr val="00B0F0">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29"/>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29"/>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4"/>
        <p:cNvGrpSpPr/>
        <p:nvPr/>
      </p:nvGrpSpPr>
      <p:grpSpPr>
        <a:xfrm>
          <a:off x="0" y="0"/>
          <a:ext cx="0" cy="0"/>
          <a:chOff x="0" y="0"/>
          <a:chExt cx="0" cy="0"/>
        </a:xfrm>
      </p:grpSpPr>
      <p:sp>
        <p:nvSpPr>
          <p:cNvPr id="105" name="Google Shape;10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Cover Page">
  <p:cSld name="3_Cover Page">
    <p:spTree>
      <p:nvGrpSpPr>
        <p:cNvPr id="1" name="Shape 18"/>
        <p:cNvGrpSpPr/>
        <p:nvPr/>
      </p:nvGrpSpPr>
      <p:grpSpPr>
        <a:xfrm>
          <a:off x="0" y="0"/>
          <a:ext cx="0" cy="0"/>
          <a:chOff x="0" y="0"/>
          <a:chExt cx="0" cy="0"/>
        </a:xfrm>
      </p:grpSpPr>
      <p:pic>
        <p:nvPicPr>
          <p:cNvPr id="19" name="Google Shape;19;p17"/>
          <p:cNvPicPr preferRelativeResize="0"/>
          <p:nvPr/>
        </p:nvPicPr>
        <p:blipFill rotWithShape="1">
          <a:blip r:embed="rId2">
            <a:alphaModFix/>
          </a:blip>
          <a:srcRect/>
          <a:stretch/>
        </p:blipFill>
        <p:spPr>
          <a:xfrm>
            <a:off x="551809" y="478249"/>
            <a:ext cx="2787009" cy="1232716"/>
          </a:xfrm>
          <a:prstGeom prst="rect">
            <a:avLst/>
          </a:prstGeom>
          <a:noFill/>
          <a:ln>
            <a:noFill/>
          </a:ln>
        </p:spPr>
      </p:pic>
      <p:pic>
        <p:nvPicPr>
          <p:cNvPr id="20" name="Google Shape;20;p17"/>
          <p:cNvPicPr preferRelativeResize="0"/>
          <p:nvPr/>
        </p:nvPicPr>
        <p:blipFill rotWithShape="1">
          <a:blip r:embed="rId3">
            <a:alphaModFix/>
          </a:blip>
          <a:srcRect l="1" t="39762" r="-3" b="5343"/>
          <a:stretch/>
        </p:blipFill>
        <p:spPr>
          <a:xfrm>
            <a:off x="8116270" y="4552117"/>
            <a:ext cx="3919372" cy="2151503"/>
          </a:xfrm>
          <a:prstGeom prst="rect">
            <a:avLst/>
          </a:prstGeom>
          <a:noFill/>
          <a:ln>
            <a:noFill/>
          </a:ln>
        </p:spPr>
      </p:pic>
      <p:pic>
        <p:nvPicPr>
          <p:cNvPr id="21" name="Google Shape;21;p17"/>
          <p:cNvPicPr preferRelativeResize="0"/>
          <p:nvPr/>
        </p:nvPicPr>
        <p:blipFill rotWithShape="1">
          <a:blip r:embed="rId4">
            <a:alphaModFix/>
          </a:blip>
          <a:srcRect l="2081" t="3587" b="15786"/>
          <a:stretch/>
        </p:blipFill>
        <p:spPr>
          <a:xfrm>
            <a:off x="8116270" y="2334401"/>
            <a:ext cx="3919372" cy="2151502"/>
          </a:xfrm>
          <a:prstGeom prst="rect">
            <a:avLst/>
          </a:prstGeom>
          <a:noFill/>
          <a:ln>
            <a:noFill/>
          </a:ln>
        </p:spPr>
      </p:pic>
      <p:pic>
        <p:nvPicPr>
          <p:cNvPr id="22" name="Google Shape;22;p17"/>
          <p:cNvPicPr preferRelativeResize="0"/>
          <p:nvPr/>
        </p:nvPicPr>
        <p:blipFill rotWithShape="1">
          <a:blip r:embed="rId5">
            <a:alphaModFix/>
          </a:blip>
          <a:srcRect t="239" r="10774" b="12997"/>
          <a:stretch/>
        </p:blipFill>
        <p:spPr>
          <a:xfrm>
            <a:off x="8116270" y="122244"/>
            <a:ext cx="3919372" cy="2145944"/>
          </a:xfrm>
          <a:prstGeom prst="rect">
            <a:avLst/>
          </a:prstGeom>
          <a:noFill/>
          <a:ln>
            <a:noFill/>
          </a:ln>
        </p:spPr>
      </p:pic>
      <p:sp>
        <p:nvSpPr>
          <p:cNvPr id="23" name="Google Shape;23;p17"/>
          <p:cNvSpPr txBox="1">
            <a:spLocks noGrp="1"/>
          </p:cNvSpPr>
          <p:nvPr>
            <p:ph type="body" idx="1"/>
          </p:nvPr>
        </p:nvSpPr>
        <p:spPr>
          <a:xfrm>
            <a:off x="733106" y="3885416"/>
            <a:ext cx="6700847"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17"/>
          <p:cNvSpPr txBox="1">
            <a:spLocks noGrp="1"/>
          </p:cNvSpPr>
          <p:nvPr>
            <p:ph type="body" idx="2"/>
          </p:nvPr>
        </p:nvSpPr>
        <p:spPr>
          <a:xfrm>
            <a:off x="733106" y="3230650"/>
            <a:ext cx="6700847"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5_Content Page">
  <p:cSld name="15_Content Page">
    <p:spTree>
      <p:nvGrpSpPr>
        <p:cNvPr id="1" name="Shape 26"/>
        <p:cNvGrpSpPr/>
        <p:nvPr/>
      </p:nvGrpSpPr>
      <p:grpSpPr>
        <a:xfrm>
          <a:off x="0" y="0"/>
          <a:ext cx="0" cy="0"/>
          <a:chOff x="0" y="0"/>
          <a:chExt cx="0" cy="0"/>
        </a:xfrm>
      </p:grpSpPr>
      <p:pic>
        <p:nvPicPr>
          <p:cNvPr id="27" name="Google Shape;27;p28"/>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28" name="Google Shape;28;p28"/>
          <p:cNvSpPr txBox="1">
            <a:spLocks noGrp="1"/>
          </p:cNvSpPr>
          <p:nvPr>
            <p:ph type="body" idx="1"/>
          </p:nvPr>
        </p:nvSpPr>
        <p:spPr>
          <a:xfrm>
            <a:off x="766288" y="575532"/>
            <a:ext cx="8442366"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28"/>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28"/>
          <p:cNvSpPr>
            <a:spLocks noGrp="1"/>
          </p:cNvSpPr>
          <p:nvPr>
            <p:ph type="pic" idx="2"/>
          </p:nvPr>
        </p:nvSpPr>
        <p:spPr>
          <a:xfrm>
            <a:off x="7646988" y="1412875"/>
            <a:ext cx="3717925" cy="4608513"/>
          </a:xfrm>
          <a:prstGeom prst="rect">
            <a:avLst/>
          </a:prstGeom>
          <a:noFill/>
          <a:ln>
            <a:noFill/>
          </a:ln>
        </p:spPr>
      </p:sp>
      <p:sp>
        <p:nvSpPr>
          <p:cNvPr id="31" name="Google Shape;31;p28"/>
          <p:cNvSpPr txBox="1">
            <a:spLocks noGrp="1"/>
          </p:cNvSpPr>
          <p:nvPr>
            <p:ph type="body" idx="3"/>
          </p:nvPr>
        </p:nvSpPr>
        <p:spPr>
          <a:xfrm>
            <a:off x="819150" y="1412875"/>
            <a:ext cx="6558395" cy="460851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3_Content Page">
  <p:cSld name="13_Content Page">
    <p:spTree>
      <p:nvGrpSpPr>
        <p:cNvPr id="1" name="Shape 33"/>
        <p:cNvGrpSpPr/>
        <p:nvPr/>
      </p:nvGrpSpPr>
      <p:grpSpPr>
        <a:xfrm>
          <a:off x="0" y="0"/>
          <a:ext cx="0" cy="0"/>
          <a:chOff x="0" y="0"/>
          <a:chExt cx="0" cy="0"/>
        </a:xfrm>
      </p:grpSpPr>
      <p:pic>
        <p:nvPicPr>
          <p:cNvPr id="34" name="Google Shape;34;p26"/>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35" name="Google Shape;35;p26"/>
          <p:cNvSpPr txBox="1">
            <a:spLocks noGrp="1"/>
          </p:cNvSpPr>
          <p:nvPr>
            <p:ph type="body" idx="1"/>
          </p:nvPr>
        </p:nvSpPr>
        <p:spPr>
          <a:xfrm>
            <a:off x="766288" y="575532"/>
            <a:ext cx="8442366"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26"/>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26"/>
          <p:cNvSpPr txBox="1">
            <a:spLocks noGrp="1"/>
          </p:cNvSpPr>
          <p:nvPr>
            <p:ph type="body" idx="2"/>
          </p:nvPr>
        </p:nvSpPr>
        <p:spPr>
          <a:xfrm>
            <a:off x="819150" y="1412875"/>
            <a:ext cx="10580688" cy="396081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0_Section Divider">
  <p:cSld name="10_Section Divid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30"/>
          <p:cNvSpPr/>
          <p:nvPr/>
        </p:nvSpPr>
        <p:spPr>
          <a:xfrm>
            <a:off x="0" y="0"/>
            <a:ext cx="5521842" cy="6858000"/>
          </a:xfrm>
          <a:prstGeom prst="rect">
            <a:avLst/>
          </a:prstGeom>
          <a:solidFill>
            <a:srgbClr val="0070C0">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0"/>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30"/>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Cover Page">
  <p:cSld name="6_Cover Page">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9"/>
          <p:cNvSpPr/>
          <p:nvPr/>
        </p:nvSpPr>
        <p:spPr>
          <a:xfrm rot="-5400000">
            <a:off x="-472001" y="472002"/>
            <a:ext cx="6858000" cy="5913997"/>
          </a:xfrm>
          <a:prstGeom prst="rect">
            <a:avLst/>
          </a:prstGeom>
          <a:solidFill>
            <a:schemeClr val="lt1">
              <a:alpha val="8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 name="Google Shape;45;p19"/>
          <p:cNvPicPr preferRelativeResize="0"/>
          <p:nvPr/>
        </p:nvPicPr>
        <p:blipFill rotWithShape="1">
          <a:blip r:embed="rId3">
            <a:alphaModFix/>
          </a:blip>
          <a:srcRect/>
          <a:stretch/>
        </p:blipFill>
        <p:spPr>
          <a:xfrm>
            <a:off x="180876" y="237821"/>
            <a:ext cx="1931259" cy="854211"/>
          </a:xfrm>
          <a:prstGeom prst="rect">
            <a:avLst/>
          </a:prstGeom>
          <a:noFill/>
          <a:ln>
            <a:noFill/>
          </a:ln>
        </p:spPr>
      </p:pic>
      <p:sp>
        <p:nvSpPr>
          <p:cNvPr id="46" name="Google Shape;46;p19"/>
          <p:cNvSpPr/>
          <p:nvPr/>
        </p:nvSpPr>
        <p:spPr>
          <a:xfrm rot="5400000">
            <a:off x="2841676" y="4379378"/>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19"/>
          <p:cNvSpPr txBox="1">
            <a:spLocks noGrp="1"/>
          </p:cNvSpPr>
          <p:nvPr>
            <p:ph type="body" idx="1"/>
          </p:nvPr>
        </p:nvSpPr>
        <p:spPr>
          <a:xfrm>
            <a:off x="685560" y="2463705"/>
            <a:ext cx="4542878"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19"/>
          <p:cNvSpPr txBox="1">
            <a:spLocks noGrp="1"/>
          </p:cNvSpPr>
          <p:nvPr>
            <p:ph type="body" idx="2"/>
          </p:nvPr>
        </p:nvSpPr>
        <p:spPr>
          <a:xfrm>
            <a:off x="685560" y="3574749"/>
            <a:ext cx="4542878" cy="99316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5_Section Divider">
  <p:cSld name="5_Section Divider">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21"/>
          <p:cNvSpPr/>
          <p:nvPr/>
        </p:nvSpPr>
        <p:spPr>
          <a:xfrm>
            <a:off x="0" y="0"/>
            <a:ext cx="5521842" cy="6858000"/>
          </a:xfrm>
          <a:prstGeom prst="rect">
            <a:avLst/>
          </a:prstGeom>
          <a:solidFill>
            <a:srgbClr val="572B99">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21"/>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21"/>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6_Section Divider">
  <p:cSld name="6_Section Divider">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22"/>
          <p:cNvSpPr/>
          <p:nvPr/>
        </p:nvSpPr>
        <p:spPr>
          <a:xfrm>
            <a:off x="0" y="0"/>
            <a:ext cx="5521842" cy="6858000"/>
          </a:xfrm>
          <a:prstGeom prst="rect">
            <a:avLst/>
          </a:prstGeom>
          <a:solidFill>
            <a:srgbClr val="B9D57D">
              <a:alpha val="8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 name="Google Shape;56;p22"/>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22"/>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7_Section Divider">
  <p:cSld name="7_Section Divider">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23"/>
          <p:cNvSpPr/>
          <p:nvPr/>
        </p:nvSpPr>
        <p:spPr>
          <a:xfrm>
            <a:off x="0" y="0"/>
            <a:ext cx="5521842" cy="6858000"/>
          </a:xfrm>
          <a:prstGeom prst="rect">
            <a:avLst/>
          </a:prstGeom>
          <a:solidFill>
            <a:srgbClr val="FD9F00">
              <a:alpha val="8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 name="Google Shape;60;p23"/>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23"/>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AJm03yFhe1c"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bit.ly/3kYB5gj"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hyperlink" Target="https://bit.ly/3srRGx7" TargetMode="External"/><Relationship Id="rId4" Type="http://schemas.openxmlformats.org/officeDocument/2006/relationships/hyperlink" Target="https://bit.ly/3M3UQi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body" idx="1"/>
          </p:nvPr>
        </p:nvSpPr>
        <p:spPr>
          <a:xfrm>
            <a:off x="1874817" y="3654974"/>
            <a:ext cx="8442366" cy="60048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solidFill>
                  <a:schemeClr val="dk1"/>
                </a:solidFill>
              </a:rPr>
              <a:t>Communities of Learning</a:t>
            </a:r>
            <a:endParaRPr b="1">
              <a:solidFill>
                <a:schemeClr val="dk1"/>
              </a:solidFill>
            </a:endParaRPr>
          </a:p>
        </p:txBody>
      </p:sp>
      <p:sp>
        <p:nvSpPr>
          <p:cNvPr id="111" name="Google Shape;111;p1"/>
          <p:cNvSpPr txBox="1">
            <a:spLocks noGrp="1"/>
          </p:cNvSpPr>
          <p:nvPr>
            <p:ph type="body" idx="2"/>
          </p:nvPr>
        </p:nvSpPr>
        <p:spPr>
          <a:xfrm>
            <a:off x="1874817" y="3000208"/>
            <a:ext cx="8442366" cy="60048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t>Episcopal Relief &amp; Development</a:t>
            </a:r>
            <a:endParaRPr b="1"/>
          </a:p>
        </p:txBody>
      </p:sp>
      <p:sp>
        <p:nvSpPr>
          <p:cNvPr id="112" name="Google Shape;112;p1"/>
          <p:cNvSpPr txBox="1"/>
          <p:nvPr/>
        </p:nvSpPr>
        <p:spPr>
          <a:xfrm flipH="1">
            <a:off x="1505000" y="4891286"/>
            <a:ext cx="8442300" cy="489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200">
                <a:solidFill>
                  <a:schemeClr val="dk1"/>
                </a:solidFill>
                <a:latin typeface="Roboto"/>
                <a:ea typeface="Roboto"/>
                <a:cs typeface="Roboto"/>
                <a:sym typeface="Roboto"/>
              </a:rPr>
              <a:t>Contributed by Kathy Bozutti-Jones and Jamie Martin-Currie</a:t>
            </a:r>
            <a:endParaRPr sz="3200">
              <a:solidFill>
                <a:schemeClr val="dk1"/>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d1d54bcec0_0_24"/>
          <p:cNvSpPr txBox="1">
            <a:spLocks noGrp="1"/>
          </p:cNvSpPr>
          <p:nvPr>
            <p:ph type="body" idx="1"/>
          </p:nvPr>
        </p:nvSpPr>
        <p:spPr>
          <a:xfrm>
            <a:off x="454175" y="575525"/>
            <a:ext cx="87090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rgbClr val="222222"/>
                </a:solidFill>
              </a:rPr>
              <a:t>Guided Meditation</a:t>
            </a:r>
            <a:endParaRPr b="1"/>
          </a:p>
        </p:txBody>
      </p:sp>
      <p:sp>
        <p:nvSpPr>
          <p:cNvPr id="176" name="Google Shape;176;gd1d54bcec0_0_24"/>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
        <p:nvSpPr>
          <p:cNvPr id="177" name="Google Shape;177;gd1d54bcec0_0_24"/>
          <p:cNvSpPr txBox="1"/>
          <p:nvPr/>
        </p:nvSpPr>
        <p:spPr>
          <a:xfrm>
            <a:off x="757238" y="2243138"/>
            <a:ext cx="1064418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Roboto"/>
                <a:ea typeface="Roboto"/>
                <a:cs typeface="Roboto"/>
                <a:sym typeface="Roboto"/>
              </a:rPr>
              <a:t>Close your eyes or soften your gaze, which ever feels more comfortable for you. </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6"/>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500"/>
              <a:buNone/>
            </a:pPr>
            <a:r>
              <a:rPr lang="en-US" b="1"/>
              <a:t>Learning Together</a:t>
            </a:r>
            <a:endParaRPr b="1"/>
          </a:p>
        </p:txBody>
      </p:sp>
      <p:pic>
        <p:nvPicPr>
          <p:cNvPr id="183" name="Google Shape;183;p6"/>
          <p:cNvPicPr preferRelativeResize="0"/>
          <p:nvPr/>
        </p:nvPicPr>
        <p:blipFill rotWithShape="1">
          <a:blip r:embed="rId3">
            <a:alphaModFix/>
          </a:blip>
          <a:srcRect l="41632" t="7486" r="20204" b="40138"/>
          <a:stretch/>
        </p:blipFill>
        <p:spPr>
          <a:xfrm>
            <a:off x="5529263" y="0"/>
            <a:ext cx="6662738"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114945cd08_1_0"/>
          <p:cNvSpPr txBox="1">
            <a:spLocks noGrp="1"/>
          </p:cNvSpPr>
          <p:nvPr>
            <p:ph type="body" idx="1"/>
          </p:nvPr>
        </p:nvSpPr>
        <p:spPr>
          <a:xfrm>
            <a:off x="620700" y="536225"/>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500"/>
              <a:buNone/>
            </a:pPr>
            <a:r>
              <a:rPr lang="en-US" b="1"/>
              <a:t>The Lesson</a:t>
            </a:r>
            <a:endParaRPr b="1"/>
          </a:p>
        </p:txBody>
      </p:sp>
      <p:sp>
        <p:nvSpPr>
          <p:cNvPr id="190" name="Google Shape;190;g1114945cd08_1_0"/>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
        <p:nvSpPr>
          <p:cNvPr id="191" name="Google Shape;191;g1114945cd08_1_0"/>
          <p:cNvSpPr txBox="1">
            <a:spLocks noGrp="1"/>
          </p:cNvSpPr>
          <p:nvPr>
            <p:ph type="body" idx="3"/>
          </p:nvPr>
        </p:nvSpPr>
        <p:spPr>
          <a:xfrm>
            <a:off x="1005450" y="1412875"/>
            <a:ext cx="9664200" cy="4608600"/>
          </a:xfrm>
          <a:prstGeom prst="rect">
            <a:avLst/>
          </a:prstGeom>
          <a:noFill/>
          <a:ln>
            <a:noFill/>
          </a:ln>
        </p:spPr>
        <p:txBody>
          <a:bodyPr spcFirstLastPara="1" wrap="square" lIns="91425" tIns="45700" rIns="91425" bIns="45700" anchor="t" anchorCtr="0">
            <a:noAutofit/>
          </a:bodyPr>
          <a:lstStyle/>
          <a:p>
            <a:pPr marL="552450" lvl="0" indent="-514350" algn="l" rtl="0">
              <a:lnSpc>
                <a:spcPct val="150000"/>
              </a:lnSpc>
              <a:spcBef>
                <a:spcPts val="1200"/>
              </a:spcBef>
              <a:spcAft>
                <a:spcPts val="0"/>
              </a:spcAft>
              <a:buSzPts val="3000"/>
              <a:buFont typeface="+mj-lt"/>
              <a:buAutoNum type="arabicPeriod"/>
            </a:pPr>
            <a:r>
              <a:rPr lang="en-US" sz="3000" dirty="0">
                <a:highlight>
                  <a:schemeClr val="lt1"/>
                </a:highlight>
              </a:rPr>
              <a:t>Promoting Gender Equality</a:t>
            </a:r>
            <a:endParaRPr sz="3000" dirty="0">
              <a:highlight>
                <a:schemeClr val="lt1"/>
              </a:highlight>
            </a:endParaRPr>
          </a:p>
          <a:p>
            <a:pPr marL="457200" lvl="0" indent="-419100" algn="l" rtl="0">
              <a:lnSpc>
                <a:spcPct val="150000"/>
              </a:lnSpc>
              <a:spcBef>
                <a:spcPts val="0"/>
              </a:spcBef>
              <a:spcAft>
                <a:spcPts val="0"/>
              </a:spcAft>
              <a:buSzPts val="3000"/>
              <a:buAutoNum type="arabicPeriod"/>
            </a:pPr>
            <a:r>
              <a:rPr lang="en-US" sz="3000" dirty="0">
                <a:highlight>
                  <a:schemeClr val="lt1"/>
                </a:highlight>
              </a:rPr>
              <a:t>Creating Economic Stability</a:t>
            </a:r>
            <a:endParaRPr sz="3000" dirty="0">
              <a:highlight>
                <a:schemeClr val="lt1"/>
              </a:highlight>
            </a:endParaRPr>
          </a:p>
          <a:p>
            <a:pPr marL="457200" lvl="0" indent="-419100" algn="l" rtl="0">
              <a:lnSpc>
                <a:spcPct val="150000"/>
              </a:lnSpc>
              <a:spcBef>
                <a:spcPts val="0"/>
              </a:spcBef>
              <a:spcAft>
                <a:spcPts val="0"/>
              </a:spcAft>
              <a:buSzPts val="3000"/>
              <a:buAutoNum type="arabicPeriod"/>
            </a:pPr>
            <a:r>
              <a:rPr lang="en-US" sz="3000" dirty="0">
                <a:highlight>
                  <a:schemeClr val="lt1"/>
                </a:highlight>
              </a:rPr>
              <a:t>Cultivating Women Leaders</a:t>
            </a:r>
            <a:endParaRPr sz="3000" dirty="0">
              <a:highlight>
                <a:schemeClr val="lt1"/>
              </a:highlight>
            </a:endParaRPr>
          </a:p>
          <a:p>
            <a:pPr marL="457200" lvl="0" indent="-419100" algn="l" rtl="0">
              <a:lnSpc>
                <a:spcPct val="150000"/>
              </a:lnSpc>
              <a:spcBef>
                <a:spcPts val="0"/>
              </a:spcBef>
              <a:spcAft>
                <a:spcPts val="0"/>
              </a:spcAft>
              <a:buSzPts val="3000"/>
              <a:buAutoNum type="arabicPeriod"/>
            </a:pPr>
            <a:r>
              <a:rPr lang="en-US" sz="3000" dirty="0">
                <a:highlight>
                  <a:schemeClr val="lt1"/>
                </a:highlight>
              </a:rPr>
              <a:t>Ending Violence Against Women</a:t>
            </a:r>
            <a:endParaRPr sz="3000" dirty="0">
              <a:highlight>
                <a:schemeClr val="lt1"/>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1206230b77_0_9"/>
          <p:cNvSpPr txBox="1">
            <a:spLocks noGrp="1"/>
          </p:cNvSpPr>
          <p:nvPr>
            <p:ph type="body" idx="1"/>
          </p:nvPr>
        </p:nvSpPr>
        <p:spPr>
          <a:xfrm>
            <a:off x="499600" y="575532"/>
            <a:ext cx="8708988" cy="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b="1">
                <a:highlight>
                  <a:srgbClr val="FFFFFF"/>
                </a:highlight>
              </a:rPr>
              <a:t>Promoting Gender Equality</a:t>
            </a:r>
            <a:endParaRPr b="1"/>
          </a:p>
        </p:txBody>
      </p:sp>
      <p:sp>
        <p:nvSpPr>
          <p:cNvPr id="198" name="Google Shape;198;g11206230b77_0_9"/>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199" name="Google Shape;199;g11206230b77_0_9"/>
          <p:cNvSpPr txBox="1">
            <a:spLocks noGrp="1"/>
          </p:cNvSpPr>
          <p:nvPr>
            <p:ph type="body" idx="2"/>
          </p:nvPr>
        </p:nvSpPr>
        <p:spPr>
          <a:xfrm>
            <a:off x="499600" y="1412875"/>
            <a:ext cx="11127300" cy="432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3000" dirty="0"/>
              <a:t>Our work with communities focuses on how to balance the power structure between women and men, and encourage shared decision-making in household and other roles. We help ensure that women’s rights are recognized and protected and define specific actions that can address discrimination, violence and other forms of abuse. We also collaborate with local community members, faith leaders and other partners to integrate these strategies into all aspects of the lives of women and girls including their education, earning potential and health.</a:t>
            </a:r>
            <a:endParaRPr sz="3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1206230b77_0_18"/>
          <p:cNvSpPr txBox="1">
            <a:spLocks noGrp="1"/>
          </p:cNvSpPr>
          <p:nvPr>
            <p:ph type="body" idx="1"/>
          </p:nvPr>
        </p:nvSpPr>
        <p:spPr>
          <a:xfrm>
            <a:off x="532350" y="504092"/>
            <a:ext cx="8676238" cy="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500"/>
              <a:buNone/>
            </a:pPr>
            <a:r>
              <a:rPr lang="en-US" b="1">
                <a:highlight>
                  <a:schemeClr val="lt1"/>
                </a:highlight>
              </a:rPr>
              <a:t>Creating Economic Stability</a:t>
            </a:r>
            <a:endParaRPr b="1"/>
          </a:p>
        </p:txBody>
      </p:sp>
      <p:sp>
        <p:nvSpPr>
          <p:cNvPr id="206" name="Google Shape;206;g11206230b77_0_18"/>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
        <p:nvSpPr>
          <p:cNvPr id="207" name="Google Shape;207;g11206230b77_0_18"/>
          <p:cNvSpPr txBox="1">
            <a:spLocks noGrp="1"/>
          </p:cNvSpPr>
          <p:nvPr>
            <p:ph type="body" idx="2"/>
          </p:nvPr>
        </p:nvSpPr>
        <p:spPr>
          <a:xfrm>
            <a:off x="532350" y="1266600"/>
            <a:ext cx="11127300" cy="470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3000" dirty="0">
                <a:highlight>
                  <a:srgbClr val="FFFFFF"/>
                </a:highlight>
              </a:rPr>
              <a:t>Data shows that when women have more financial earning power and the ability to decide how finances are managed, they bring positive economic change to the lives of their children, families and communities. Our programs encourage women to actively participate in financial decisions and to earn an income so they are able to provide food and health care for their families, as well as educate their children. </a:t>
            </a:r>
            <a:endParaRPr sz="3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2a56c6a350_0_9"/>
          <p:cNvSpPr txBox="1">
            <a:spLocks noGrp="1"/>
          </p:cNvSpPr>
          <p:nvPr>
            <p:ph type="body" idx="1"/>
          </p:nvPr>
        </p:nvSpPr>
        <p:spPr>
          <a:xfrm>
            <a:off x="532350" y="504092"/>
            <a:ext cx="8676300" cy="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500"/>
              <a:buNone/>
            </a:pPr>
            <a:r>
              <a:rPr lang="en-US" b="1">
                <a:highlight>
                  <a:schemeClr val="lt1"/>
                </a:highlight>
              </a:rPr>
              <a:t>Creating Economic Stability</a:t>
            </a:r>
            <a:endParaRPr b="1"/>
          </a:p>
        </p:txBody>
      </p:sp>
      <p:sp>
        <p:nvSpPr>
          <p:cNvPr id="214" name="Google Shape;214;g12a56c6a350_0_9"/>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215" name="Google Shape;215;g12a56c6a350_0_9"/>
          <p:cNvSpPr txBox="1">
            <a:spLocks noGrp="1"/>
          </p:cNvSpPr>
          <p:nvPr>
            <p:ph type="body" idx="2"/>
          </p:nvPr>
        </p:nvSpPr>
        <p:spPr>
          <a:xfrm>
            <a:off x="532350" y="1266600"/>
            <a:ext cx="10758949" cy="470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3000" dirty="0">
                <a:highlight>
                  <a:srgbClr val="FFFFFF"/>
                </a:highlight>
              </a:rPr>
              <a:t>Women participate in Savings with Education (</a:t>
            </a:r>
            <a:r>
              <a:rPr lang="en-US" sz="3000" dirty="0" err="1">
                <a:highlight>
                  <a:srgbClr val="FFFFFF"/>
                </a:highlight>
              </a:rPr>
              <a:t>SwE</a:t>
            </a:r>
            <a:r>
              <a:rPr lang="en-US" sz="3000" dirty="0">
                <a:highlight>
                  <a:srgbClr val="FFFFFF"/>
                </a:highlight>
              </a:rPr>
              <a:t>) groups, which offer critical financial and business training as well as small business loans to individuals and groups. The </a:t>
            </a:r>
            <a:r>
              <a:rPr lang="en-US" sz="3000" dirty="0" err="1">
                <a:highlight>
                  <a:srgbClr val="FFFFFF"/>
                </a:highlight>
              </a:rPr>
              <a:t>SwE</a:t>
            </a:r>
            <a:r>
              <a:rPr lang="en-US" sz="3000" dirty="0">
                <a:highlight>
                  <a:srgbClr val="FFFFFF"/>
                </a:highlight>
              </a:rPr>
              <a:t> groups develop micro-insurance products, village banks and cooperatives for people without access to traditional financial markets and institutions.</a:t>
            </a:r>
            <a:endParaRPr sz="3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11206230b77_0_26"/>
          <p:cNvSpPr txBox="1">
            <a:spLocks noGrp="1"/>
          </p:cNvSpPr>
          <p:nvPr>
            <p:ph type="body" idx="1"/>
          </p:nvPr>
        </p:nvSpPr>
        <p:spPr>
          <a:xfrm>
            <a:off x="499600" y="575532"/>
            <a:ext cx="8708988" cy="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500"/>
              <a:buNone/>
            </a:pPr>
            <a:r>
              <a:rPr lang="en-US" b="1">
                <a:highlight>
                  <a:schemeClr val="lt1"/>
                </a:highlight>
              </a:rPr>
              <a:t>Cultivating Women Leaders</a:t>
            </a:r>
            <a:endParaRPr b="1"/>
          </a:p>
        </p:txBody>
      </p:sp>
      <p:sp>
        <p:nvSpPr>
          <p:cNvPr id="222" name="Google Shape;222;g11206230b77_0_26"/>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223" name="Google Shape;223;g11206230b77_0_26"/>
          <p:cNvSpPr txBox="1">
            <a:spLocks noGrp="1"/>
          </p:cNvSpPr>
          <p:nvPr>
            <p:ph type="body" idx="2"/>
          </p:nvPr>
        </p:nvSpPr>
        <p:spPr>
          <a:xfrm>
            <a:off x="499600" y="1412875"/>
            <a:ext cx="11127300" cy="432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3000" dirty="0">
                <a:highlight>
                  <a:srgbClr val="FFFFFF"/>
                </a:highlight>
              </a:rPr>
              <a:t>When women take leadership roles, they can influence family and community life and encourage the equal distribution of resources. Our work strengthens and elevates women’s voices individually and collectively so that they become active in decision-making at a local and national level. </a:t>
            </a:r>
            <a:endParaRPr sz="3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12a56c6a350_0_23"/>
          <p:cNvSpPr txBox="1">
            <a:spLocks noGrp="1"/>
          </p:cNvSpPr>
          <p:nvPr>
            <p:ph type="body" idx="1"/>
          </p:nvPr>
        </p:nvSpPr>
        <p:spPr>
          <a:xfrm>
            <a:off x="499600" y="575532"/>
            <a:ext cx="8709000" cy="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500"/>
              <a:buNone/>
            </a:pPr>
            <a:r>
              <a:rPr lang="en-US" b="1">
                <a:highlight>
                  <a:schemeClr val="lt1"/>
                </a:highlight>
              </a:rPr>
              <a:t>Cultivating Women Leaders</a:t>
            </a:r>
            <a:endParaRPr b="1"/>
          </a:p>
        </p:txBody>
      </p:sp>
      <p:sp>
        <p:nvSpPr>
          <p:cNvPr id="230" name="Google Shape;230;g12a56c6a350_0_23"/>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231" name="Google Shape;231;g12a56c6a350_0_23"/>
          <p:cNvSpPr txBox="1">
            <a:spLocks noGrp="1"/>
          </p:cNvSpPr>
          <p:nvPr>
            <p:ph type="body" idx="2"/>
          </p:nvPr>
        </p:nvSpPr>
        <p:spPr>
          <a:xfrm>
            <a:off x="499600" y="1412875"/>
            <a:ext cx="11127300" cy="432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3000">
                <a:highlight>
                  <a:srgbClr val="FFFFFF"/>
                </a:highlight>
              </a:rPr>
              <a:t>This shift plays a significant part in changing long-held attitudes, values and beliefs. We work with communities to ensure those in power are accountable to women. Our programs also invest in institutional change that supports transformative leadership positions for women and encourages them to serve as role models for girls.</a:t>
            </a:r>
            <a:endParaRPr sz="3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1206230b77_0_33"/>
          <p:cNvSpPr txBox="1">
            <a:spLocks noGrp="1"/>
          </p:cNvSpPr>
          <p:nvPr>
            <p:ph type="body" idx="1"/>
          </p:nvPr>
        </p:nvSpPr>
        <p:spPr>
          <a:xfrm>
            <a:off x="499600" y="489804"/>
            <a:ext cx="8708988" cy="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500"/>
              <a:buNone/>
            </a:pPr>
            <a:r>
              <a:rPr lang="en-US" b="1">
                <a:highlight>
                  <a:schemeClr val="lt1"/>
                </a:highlight>
              </a:rPr>
              <a:t>Ending Violence Against Women</a:t>
            </a:r>
            <a:endParaRPr b="1"/>
          </a:p>
        </p:txBody>
      </p:sp>
      <p:sp>
        <p:nvSpPr>
          <p:cNvPr id="238" name="Google Shape;238;g11206230b77_0_33"/>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239" name="Google Shape;239;g11206230b77_0_33"/>
          <p:cNvSpPr txBox="1">
            <a:spLocks noGrp="1"/>
          </p:cNvSpPr>
          <p:nvPr>
            <p:ph type="body" idx="2"/>
          </p:nvPr>
        </p:nvSpPr>
        <p:spPr>
          <a:xfrm>
            <a:off x="499600" y="1212847"/>
            <a:ext cx="11127300" cy="468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3000">
                <a:highlight>
                  <a:srgbClr val="FFFFFF"/>
                </a:highlight>
              </a:rPr>
              <a:t>Violence has a devastating impact on family and community structures. By reinforcing existing inequality, it undermines the health, dignity, security and independence of those affected. It also greatly contributes to the cycle of poverty. Survivors, spouses and their communities work together to address trauma and  promote healing, which leads them to become more resilient. </a:t>
            </a:r>
            <a:endParaRPr sz="47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2a56c6a350_0_16"/>
          <p:cNvSpPr txBox="1">
            <a:spLocks noGrp="1"/>
          </p:cNvSpPr>
          <p:nvPr>
            <p:ph type="body" idx="1"/>
          </p:nvPr>
        </p:nvSpPr>
        <p:spPr>
          <a:xfrm>
            <a:off x="499600" y="489804"/>
            <a:ext cx="8709000" cy="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500"/>
              <a:buNone/>
            </a:pPr>
            <a:r>
              <a:rPr lang="en-US" b="1">
                <a:highlight>
                  <a:schemeClr val="lt1"/>
                </a:highlight>
              </a:rPr>
              <a:t>Ending Violence Against Women</a:t>
            </a:r>
            <a:endParaRPr b="1"/>
          </a:p>
        </p:txBody>
      </p:sp>
      <p:sp>
        <p:nvSpPr>
          <p:cNvPr id="246" name="Google Shape;246;g12a56c6a350_0_16"/>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
        <p:nvSpPr>
          <p:cNvPr id="247" name="Google Shape;247;g12a56c6a350_0_16"/>
          <p:cNvSpPr txBox="1">
            <a:spLocks noGrp="1"/>
          </p:cNvSpPr>
          <p:nvPr>
            <p:ph type="body" idx="2"/>
          </p:nvPr>
        </p:nvSpPr>
        <p:spPr>
          <a:xfrm>
            <a:off x="499600" y="1212847"/>
            <a:ext cx="11127300" cy="468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3000" dirty="0">
                <a:highlight>
                  <a:srgbClr val="FFFFFF"/>
                </a:highlight>
              </a:rPr>
              <a:t>We collaborate with local leaders to help prevent violence and respond to those impacted. In addition, we are contributing to research which highlights the ways that faith leaders can galvanize real social and cultural change. Our work engages community and faith leaders to take action and speak out against violence. Our programs play a pivotal role in creating interfaith networks which provide tools, skills and support for leaders to challenge the attitudes and behaviors that perpetuate injustice and discrimination.</a:t>
            </a:r>
            <a:endParaRPr sz="3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d1d54bcec0_0_3"/>
          <p:cNvSpPr txBox="1">
            <a:spLocks noGrp="1"/>
          </p:cNvSpPr>
          <p:nvPr>
            <p:ph type="body" idx="1"/>
          </p:nvPr>
        </p:nvSpPr>
        <p:spPr>
          <a:xfrm>
            <a:off x="450200" y="2449875"/>
            <a:ext cx="11224800" cy="4044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sz="2600">
                <a:solidFill>
                  <a:schemeClr val="dk1"/>
                </a:solidFill>
              </a:rPr>
              <a:t>This </a:t>
            </a:r>
            <a:r>
              <a:rPr lang="en-US" sz="2600" b="1">
                <a:solidFill>
                  <a:schemeClr val="dk1"/>
                </a:solidFill>
              </a:rPr>
              <a:t>four-session curriculum</a:t>
            </a:r>
            <a:r>
              <a:rPr lang="en-US" sz="2600">
                <a:solidFill>
                  <a:schemeClr val="dk1"/>
                </a:solidFill>
              </a:rPr>
              <a:t> is intended for small group gatherings, online or in person. The objective is to help participants to grow in awareness of, and desire to, serve the populations and priorities aligned with the mission of Episcopal Relief &amp; Development. As a faith formation curriculum, it offers group support and asks participants to be open to where God may be leading, in terms of how to grow in empathy and to respond to your new learnings in daily living. We know that our strengths come from pursuit of the things we are interested in and, so, we trust that our strengths relative to this good work will be revealed in the prayerful learning process. </a:t>
            </a:r>
            <a:endParaRPr sz="2600">
              <a:solidFill>
                <a:schemeClr val="dk1"/>
              </a:solidFill>
            </a:endParaRPr>
          </a:p>
          <a:p>
            <a:pPr marL="0" lvl="0" indent="0" algn="l" rtl="0">
              <a:lnSpc>
                <a:spcPct val="100000"/>
              </a:lnSpc>
              <a:spcBef>
                <a:spcPts val="0"/>
              </a:spcBef>
              <a:spcAft>
                <a:spcPts val="0"/>
              </a:spcAft>
              <a:buClr>
                <a:schemeClr val="dk1"/>
              </a:buClr>
              <a:buSzPts val="1100"/>
              <a:buNone/>
            </a:pPr>
            <a:endParaRPr sz="26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600" b="1" i="1">
              <a:solidFill>
                <a:schemeClr val="dk1"/>
              </a:solidFill>
            </a:endParaRPr>
          </a:p>
        </p:txBody>
      </p:sp>
      <p:sp>
        <p:nvSpPr>
          <p:cNvPr id="118" name="Google Shape;118;gd1d54bcec0_0_3"/>
          <p:cNvSpPr txBox="1">
            <a:spLocks noGrp="1"/>
          </p:cNvSpPr>
          <p:nvPr>
            <p:ph type="body" idx="2"/>
          </p:nvPr>
        </p:nvSpPr>
        <p:spPr>
          <a:xfrm>
            <a:off x="1874842" y="1765883"/>
            <a:ext cx="8442300" cy="60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t>Introduction</a:t>
            </a:r>
            <a:endParaRPr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1114945cd08_1_8"/>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rgbClr val="222222"/>
                </a:solidFill>
              </a:rPr>
              <a:t>Instructional Video</a:t>
            </a:r>
            <a:endParaRPr b="1">
              <a:solidFill>
                <a:srgbClr val="222222"/>
              </a:solidFill>
            </a:endParaRPr>
          </a:p>
          <a:p>
            <a:pPr marL="0" lvl="0" indent="0" algn="l" rtl="0">
              <a:lnSpc>
                <a:spcPct val="90000"/>
              </a:lnSpc>
              <a:spcBef>
                <a:spcPts val="1000"/>
              </a:spcBef>
              <a:spcAft>
                <a:spcPts val="0"/>
              </a:spcAft>
              <a:buSzPts val="3500"/>
              <a:buNone/>
            </a:pPr>
            <a:endParaRPr/>
          </a:p>
        </p:txBody>
      </p:sp>
      <p:sp>
        <p:nvSpPr>
          <p:cNvPr id="254" name="Google Shape;254;g1114945cd08_1_8"/>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pic>
        <p:nvPicPr>
          <p:cNvPr id="255" name="Google Shape;255;g1114945cd08_1_8" descr="Watch this heartwarming story of Vilma who participates in our Savings Group Program in Guatemala. Through this program, Vilma is empowered to help the dreams of her daughters come true. Her story is a powerful testament to the value of women's empowerment. Watch &amp; Share!" title="Guatemala: Empowering Women with our Micro-finance Program">
            <a:hlinkClick r:id="rId3"/>
          </p:cNvPr>
          <p:cNvPicPr preferRelativeResize="0"/>
          <p:nvPr/>
        </p:nvPicPr>
        <p:blipFill rotWithShape="1">
          <a:blip r:embed="rId4">
            <a:alphaModFix/>
          </a:blip>
          <a:srcRect/>
          <a:stretch/>
        </p:blipFill>
        <p:spPr>
          <a:xfrm>
            <a:off x="2430825" y="1168925"/>
            <a:ext cx="7009400" cy="4651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1114945cd08_1_15"/>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500"/>
              <a:buNone/>
            </a:pPr>
            <a:r>
              <a:rPr lang="en-US">
                <a:solidFill>
                  <a:srgbClr val="222222"/>
                </a:solidFill>
              </a:rPr>
              <a:t>Using Mutual Invitation for Sharing</a:t>
            </a:r>
            <a:endParaRPr>
              <a:solidFill>
                <a:srgbClr val="222222"/>
              </a:solidFill>
            </a:endParaRPr>
          </a:p>
          <a:p>
            <a:pPr marL="0" lvl="0" indent="0" algn="l" rtl="0">
              <a:lnSpc>
                <a:spcPct val="90000"/>
              </a:lnSpc>
              <a:spcBef>
                <a:spcPts val="1000"/>
              </a:spcBef>
              <a:spcAft>
                <a:spcPts val="0"/>
              </a:spcAft>
              <a:buSzPts val="3500"/>
              <a:buNone/>
            </a:pPr>
            <a:endParaRPr/>
          </a:p>
        </p:txBody>
      </p:sp>
      <p:sp>
        <p:nvSpPr>
          <p:cNvPr id="262" name="Google Shape;262;g1114945cd08_1_15"/>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263" name="Google Shape;263;g1114945cd08_1_15"/>
          <p:cNvSpPr txBox="1"/>
          <p:nvPr/>
        </p:nvSpPr>
        <p:spPr>
          <a:xfrm>
            <a:off x="766288" y="1928813"/>
            <a:ext cx="10435200" cy="21471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3000">
                <a:solidFill>
                  <a:schemeClr val="dk1"/>
                </a:solidFill>
                <a:highlight>
                  <a:srgbClr val="FFFFFF"/>
                </a:highlight>
                <a:latin typeface="Roboto"/>
                <a:ea typeface="Roboto"/>
                <a:cs typeface="Roboto"/>
                <a:sym typeface="Roboto"/>
              </a:rPr>
              <a:t>When Mutual Invitation is used, it encourages deep and holy listening to one another, because there is no conversation until everyone has spoken.</a:t>
            </a:r>
            <a:endParaRPr sz="3000">
              <a:solidFill>
                <a:schemeClr val="dk1"/>
              </a:solidFill>
              <a:highlight>
                <a:srgbClr val="FFFFFF"/>
              </a:highlight>
              <a:latin typeface="Roboto"/>
              <a:ea typeface="Roboto"/>
              <a:cs typeface="Roboto"/>
              <a:sym typeface="Roboto"/>
            </a:endParaRPr>
          </a:p>
          <a:p>
            <a:pPr marL="0" marR="0" lvl="0" indent="0" algn="l" rtl="0">
              <a:lnSpc>
                <a:spcPct val="115000"/>
              </a:lnSpc>
              <a:spcBef>
                <a:spcPts val="0"/>
              </a:spcBef>
              <a:spcAft>
                <a:spcPts val="0"/>
              </a:spcAft>
              <a:buClr>
                <a:srgbClr val="000000"/>
              </a:buClr>
              <a:buSzPts val="3000"/>
              <a:buFont typeface="Arial"/>
              <a:buNone/>
            </a:pPr>
            <a:endParaRPr sz="3000">
              <a:solidFill>
                <a:schemeClr val="dk1"/>
              </a:solidFill>
              <a:highlight>
                <a:schemeClr val="lt1"/>
              </a:highlight>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1114945cd08_1_22"/>
          <p:cNvSpPr txBox="1">
            <a:spLocks noGrp="1"/>
          </p:cNvSpPr>
          <p:nvPr>
            <p:ph type="body" idx="1"/>
          </p:nvPr>
        </p:nvSpPr>
        <p:spPr>
          <a:xfrm>
            <a:off x="484450" y="575532"/>
            <a:ext cx="8724138"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500"/>
              <a:buNone/>
            </a:pPr>
            <a:r>
              <a:rPr lang="en-US" b="1"/>
              <a:t>Questions for Reflection - Youth</a:t>
            </a:r>
            <a:endParaRPr b="1"/>
          </a:p>
          <a:p>
            <a:pPr marL="0" lvl="0" indent="0" algn="l" rtl="0">
              <a:lnSpc>
                <a:spcPct val="90000"/>
              </a:lnSpc>
              <a:spcBef>
                <a:spcPts val="1000"/>
              </a:spcBef>
              <a:spcAft>
                <a:spcPts val="0"/>
              </a:spcAft>
              <a:buSzPts val="3500"/>
              <a:buNone/>
            </a:pPr>
            <a:endParaRPr/>
          </a:p>
        </p:txBody>
      </p:sp>
      <p:sp>
        <p:nvSpPr>
          <p:cNvPr id="270" name="Google Shape;270;g1114945cd08_1_22"/>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271" name="Google Shape;271;g1114945cd08_1_22"/>
          <p:cNvSpPr txBox="1">
            <a:spLocks noGrp="1"/>
          </p:cNvSpPr>
          <p:nvPr>
            <p:ph type="body" idx="3"/>
          </p:nvPr>
        </p:nvSpPr>
        <p:spPr>
          <a:xfrm>
            <a:off x="1095475" y="1740750"/>
            <a:ext cx="9604200" cy="4280700"/>
          </a:xfrm>
          <a:prstGeom prst="rect">
            <a:avLst/>
          </a:prstGeom>
          <a:noFill/>
          <a:ln>
            <a:noFill/>
          </a:ln>
        </p:spPr>
        <p:txBody>
          <a:bodyPr spcFirstLastPara="1" wrap="square" lIns="91425" tIns="45700" rIns="91425" bIns="45700" anchor="t" anchorCtr="0">
            <a:noAutofit/>
          </a:bodyPr>
          <a:lstStyle/>
          <a:p>
            <a:pPr marL="457200" lvl="0" indent="-419100" algn="l" rtl="0">
              <a:lnSpc>
                <a:spcPct val="115000"/>
              </a:lnSpc>
              <a:spcBef>
                <a:spcPts val="0"/>
              </a:spcBef>
              <a:spcAft>
                <a:spcPts val="0"/>
              </a:spcAft>
              <a:buSzPts val="3000"/>
              <a:buAutoNum type="arabicPeriod"/>
            </a:pPr>
            <a:r>
              <a:rPr lang="en-US" sz="3000"/>
              <a:t>What </a:t>
            </a:r>
            <a:r>
              <a:rPr lang="en-US" sz="3000" dirty="0"/>
              <a:t>does this information have to do with me?</a:t>
            </a:r>
            <a:endParaRPr sz="3000" dirty="0"/>
          </a:p>
          <a:p>
            <a:pPr marL="971550" lvl="0" indent="-514350" algn="l" rtl="0">
              <a:lnSpc>
                <a:spcPct val="115000"/>
              </a:lnSpc>
              <a:spcBef>
                <a:spcPts val="0"/>
              </a:spcBef>
              <a:spcAft>
                <a:spcPts val="0"/>
              </a:spcAft>
              <a:buFont typeface="+mj-lt"/>
              <a:buAutoNum type="arabicPeriod"/>
            </a:pPr>
            <a:endParaRPr sz="3000" dirty="0"/>
          </a:p>
          <a:p>
            <a:pPr marL="457200" lvl="0" indent="-419100" algn="l" rtl="0">
              <a:lnSpc>
                <a:spcPct val="115000"/>
              </a:lnSpc>
              <a:spcBef>
                <a:spcPts val="0"/>
              </a:spcBef>
              <a:spcAft>
                <a:spcPts val="0"/>
              </a:spcAft>
              <a:buSzPts val="3000"/>
              <a:buAutoNum type="arabicPeriod"/>
            </a:pPr>
            <a:r>
              <a:rPr lang="en-US" sz="3000" dirty="0"/>
              <a:t>How does it challenge or inspire me?</a:t>
            </a:r>
            <a:endParaRPr sz="3000" dirty="0"/>
          </a:p>
          <a:p>
            <a:pPr marL="971550" lvl="0" indent="-514350" algn="l" rtl="0">
              <a:lnSpc>
                <a:spcPct val="115000"/>
              </a:lnSpc>
              <a:spcBef>
                <a:spcPts val="0"/>
              </a:spcBef>
              <a:spcAft>
                <a:spcPts val="0"/>
              </a:spcAft>
              <a:buFont typeface="+mj-lt"/>
              <a:buAutoNum type="arabicPeriod"/>
            </a:pPr>
            <a:endParaRPr sz="3000" dirty="0"/>
          </a:p>
          <a:p>
            <a:pPr marL="457200" lvl="0" indent="-419100" algn="l" rtl="0">
              <a:lnSpc>
                <a:spcPct val="115000"/>
              </a:lnSpc>
              <a:spcBef>
                <a:spcPts val="0"/>
              </a:spcBef>
              <a:spcAft>
                <a:spcPts val="0"/>
              </a:spcAft>
              <a:buSzPts val="3000"/>
              <a:buAutoNum type="arabicPeriod"/>
            </a:pPr>
            <a:r>
              <a:rPr lang="en-US" sz="3000" dirty="0"/>
              <a:t>What small step can I take in response? </a:t>
            </a:r>
            <a:endParaRPr sz="3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119dadd474f_0_25"/>
          <p:cNvSpPr txBox="1">
            <a:spLocks noGrp="1"/>
          </p:cNvSpPr>
          <p:nvPr>
            <p:ph type="body" idx="1"/>
          </p:nvPr>
        </p:nvSpPr>
        <p:spPr>
          <a:xfrm>
            <a:off x="484450" y="575532"/>
            <a:ext cx="87240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500"/>
              <a:buNone/>
            </a:pPr>
            <a:r>
              <a:rPr lang="en-US" b="1">
                <a:solidFill>
                  <a:srgbClr val="222222"/>
                </a:solidFill>
              </a:rPr>
              <a:t>Questions for Reflection - </a:t>
            </a:r>
            <a:r>
              <a:rPr lang="en-US" b="1"/>
              <a:t>Adult session</a:t>
            </a:r>
            <a:endParaRPr b="1">
              <a:solidFill>
                <a:srgbClr val="222222"/>
              </a:solidFill>
            </a:endParaRPr>
          </a:p>
          <a:p>
            <a:pPr marL="0" lvl="0" indent="0" algn="l" rtl="0">
              <a:lnSpc>
                <a:spcPct val="90000"/>
              </a:lnSpc>
              <a:spcBef>
                <a:spcPts val="1000"/>
              </a:spcBef>
              <a:spcAft>
                <a:spcPts val="0"/>
              </a:spcAft>
              <a:buSzPts val="3500"/>
              <a:buNone/>
            </a:pPr>
            <a:endParaRPr/>
          </a:p>
        </p:txBody>
      </p:sp>
      <p:sp>
        <p:nvSpPr>
          <p:cNvPr id="278" name="Google Shape;278;g119dadd474f_0_25"/>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
        <p:nvSpPr>
          <p:cNvPr id="279" name="Google Shape;279;g119dadd474f_0_25"/>
          <p:cNvSpPr txBox="1">
            <a:spLocks noGrp="1"/>
          </p:cNvSpPr>
          <p:nvPr>
            <p:ph type="body" idx="3"/>
          </p:nvPr>
        </p:nvSpPr>
        <p:spPr>
          <a:xfrm>
            <a:off x="1140500" y="1740750"/>
            <a:ext cx="10607400" cy="4280700"/>
          </a:xfrm>
          <a:prstGeom prst="rect">
            <a:avLst/>
          </a:prstGeom>
          <a:noFill/>
          <a:ln>
            <a:noFill/>
          </a:ln>
        </p:spPr>
        <p:txBody>
          <a:bodyPr spcFirstLastPara="1" wrap="square" lIns="91425" tIns="45700" rIns="91425" bIns="45700" anchor="t" anchorCtr="0">
            <a:noAutofit/>
          </a:bodyPr>
          <a:lstStyle/>
          <a:p>
            <a:pPr marL="457200" lvl="0" indent="-419100" algn="l" rtl="0">
              <a:lnSpc>
                <a:spcPct val="115000"/>
              </a:lnSpc>
              <a:spcBef>
                <a:spcPts val="0"/>
              </a:spcBef>
              <a:spcAft>
                <a:spcPts val="0"/>
              </a:spcAft>
              <a:buSzPts val="3000"/>
              <a:buAutoNum type="arabicPeriod"/>
            </a:pPr>
            <a:r>
              <a:rPr lang="en-US" sz="3000" dirty="0"/>
              <a:t>What moved you in your learning?</a:t>
            </a:r>
            <a:endParaRPr sz="3000" dirty="0"/>
          </a:p>
          <a:p>
            <a:pPr marL="971550" lvl="0" indent="-514350" algn="l" rtl="0">
              <a:lnSpc>
                <a:spcPct val="115000"/>
              </a:lnSpc>
              <a:spcBef>
                <a:spcPts val="0"/>
              </a:spcBef>
              <a:spcAft>
                <a:spcPts val="0"/>
              </a:spcAft>
              <a:buFont typeface="+mj-lt"/>
              <a:buAutoNum type="arabicPeriod"/>
            </a:pPr>
            <a:endParaRPr sz="3000" dirty="0"/>
          </a:p>
          <a:p>
            <a:pPr marL="457200" lvl="0" indent="-419100" algn="l" rtl="0">
              <a:lnSpc>
                <a:spcPct val="115000"/>
              </a:lnSpc>
              <a:spcBef>
                <a:spcPts val="0"/>
              </a:spcBef>
              <a:spcAft>
                <a:spcPts val="0"/>
              </a:spcAft>
              <a:buSzPts val="3000"/>
              <a:buAutoNum type="arabicPeriod"/>
            </a:pPr>
            <a:r>
              <a:rPr lang="en-US" sz="3000" dirty="0"/>
              <a:t>Did it stretch or challenge you in some way? </a:t>
            </a:r>
            <a:endParaRPr sz="3000" dirty="0"/>
          </a:p>
          <a:p>
            <a:pPr marL="971550" lvl="0" indent="-514350" algn="l" rtl="0">
              <a:lnSpc>
                <a:spcPct val="115000"/>
              </a:lnSpc>
              <a:spcBef>
                <a:spcPts val="0"/>
              </a:spcBef>
              <a:spcAft>
                <a:spcPts val="0"/>
              </a:spcAft>
              <a:buFont typeface="+mj-lt"/>
              <a:buAutoNum type="arabicPeriod"/>
            </a:pPr>
            <a:endParaRPr sz="3000" dirty="0"/>
          </a:p>
          <a:p>
            <a:pPr marL="457200" lvl="0" indent="-419100" algn="l" rtl="0">
              <a:lnSpc>
                <a:spcPct val="115000"/>
              </a:lnSpc>
              <a:spcBef>
                <a:spcPts val="0"/>
              </a:spcBef>
              <a:spcAft>
                <a:spcPts val="0"/>
              </a:spcAft>
              <a:buSzPts val="3000"/>
              <a:buAutoNum type="arabicPeriod"/>
            </a:pPr>
            <a:r>
              <a:rPr lang="en-US" sz="3000" dirty="0"/>
              <a:t>How might your new learning change who you are becoming as a Christian disciple and enrich or equip your witness?</a:t>
            </a:r>
            <a:endParaRPr sz="3000" dirty="0"/>
          </a:p>
          <a:p>
            <a:pPr marL="685800" lvl="0" indent="-228600" algn="l" rtl="0">
              <a:lnSpc>
                <a:spcPct val="115000"/>
              </a:lnSpc>
              <a:spcBef>
                <a:spcPts val="0"/>
              </a:spcBef>
              <a:spcAft>
                <a:spcPts val="0"/>
              </a:spcAft>
              <a:buSzPts val="2400"/>
              <a:buFont typeface="+mj-lt"/>
              <a:buAutoNum type="arabicPeriod"/>
            </a:pPr>
            <a:endParaRPr sz="500" dirty="0"/>
          </a:p>
          <a:p>
            <a:pPr marL="514350" lvl="0" indent="-514350" algn="l" rtl="0">
              <a:lnSpc>
                <a:spcPct val="115000"/>
              </a:lnSpc>
              <a:spcBef>
                <a:spcPts val="0"/>
              </a:spcBef>
              <a:spcAft>
                <a:spcPts val="0"/>
              </a:spcAft>
              <a:buFont typeface="+mj-lt"/>
              <a:buAutoNum type="arabicPeriod"/>
            </a:pPr>
            <a:endParaRPr sz="2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
          <p:cNvSpPr txBox="1">
            <a:spLocks noGrp="1"/>
          </p:cNvSpPr>
          <p:nvPr>
            <p:ph type="body" idx="1"/>
          </p:nvPr>
        </p:nvSpPr>
        <p:spPr>
          <a:xfrm>
            <a:off x="342350" y="616800"/>
            <a:ext cx="4886100" cy="111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t>Group Reflection/Brainstorm</a:t>
            </a:r>
            <a:endParaRPr b="1"/>
          </a:p>
          <a:p>
            <a:pPr marL="0" lvl="0" indent="0" algn="ctr" rtl="0">
              <a:lnSpc>
                <a:spcPct val="90000"/>
              </a:lnSpc>
              <a:spcBef>
                <a:spcPts val="0"/>
              </a:spcBef>
              <a:spcAft>
                <a:spcPts val="0"/>
              </a:spcAft>
              <a:buClr>
                <a:schemeClr val="dk1"/>
              </a:buClr>
              <a:buSzPts val="3500"/>
              <a:buNone/>
            </a:pPr>
            <a:endParaRPr b="1"/>
          </a:p>
        </p:txBody>
      </p:sp>
      <p:sp>
        <p:nvSpPr>
          <p:cNvPr id="285" name="Google Shape;285;p5"/>
          <p:cNvSpPr txBox="1">
            <a:spLocks noGrp="1"/>
          </p:cNvSpPr>
          <p:nvPr>
            <p:ph type="body" idx="1"/>
          </p:nvPr>
        </p:nvSpPr>
        <p:spPr>
          <a:xfrm>
            <a:off x="635850" y="2227300"/>
            <a:ext cx="4406400" cy="1967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chemeClr val="lt1"/>
                </a:solidFill>
              </a:rPr>
              <a:t>What would support your ongoing formation in this area?</a:t>
            </a:r>
            <a:endParaRPr sz="300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7"/>
          <p:cNvSpPr txBox="1">
            <a:spLocks noGrp="1"/>
          </p:cNvSpPr>
          <p:nvPr>
            <p:ph type="body" idx="1"/>
          </p:nvPr>
        </p:nvSpPr>
        <p:spPr>
          <a:xfrm>
            <a:off x="276726" y="601579"/>
            <a:ext cx="4812631" cy="5414209"/>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chemeClr val="lt1"/>
              </a:buClr>
              <a:buSzPts val="3500"/>
              <a:buFont typeface="Arial"/>
              <a:buNone/>
            </a:pPr>
            <a:r>
              <a:rPr lang="en-US"/>
              <a:t>Pray in this coming week for the people we met today and for one another in this Community of Learning.</a:t>
            </a:r>
            <a:endParaRPr/>
          </a:p>
          <a:p>
            <a:pPr marL="457200" marR="0" lvl="0" indent="-228600" algn="ctr" rtl="0">
              <a:lnSpc>
                <a:spcPct val="90000"/>
              </a:lnSpc>
              <a:spcBef>
                <a:spcPts val="1000"/>
              </a:spcBef>
              <a:spcAft>
                <a:spcPts val="0"/>
              </a:spcAft>
              <a:buClr>
                <a:schemeClr val="lt1"/>
              </a:buClr>
              <a:buSzPts val="3500"/>
              <a:buFont typeface="Arial"/>
              <a:buNone/>
            </a:pPr>
            <a:endParaRPr/>
          </a:p>
          <a:p>
            <a:pPr marL="457200" marR="0" lvl="0" indent="-228600" algn="ctr" rtl="0">
              <a:lnSpc>
                <a:spcPct val="90000"/>
              </a:lnSpc>
              <a:spcBef>
                <a:spcPts val="1000"/>
              </a:spcBef>
              <a:spcAft>
                <a:spcPts val="0"/>
              </a:spcAft>
              <a:buClr>
                <a:schemeClr val="lt1"/>
              </a:buClr>
              <a:buSzPts val="3500"/>
              <a:buFont typeface="Arial"/>
              <a:buNone/>
            </a:pPr>
            <a:endParaRPr/>
          </a:p>
          <a:p>
            <a:pPr marL="457200" marR="0" lvl="0" indent="-228600" algn="ctr" rtl="0">
              <a:lnSpc>
                <a:spcPct val="90000"/>
              </a:lnSpc>
              <a:spcBef>
                <a:spcPts val="1000"/>
              </a:spcBef>
              <a:spcAft>
                <a:spcPts val="0"/>
              </a:spcAft>
              <a:buClr>
                <a:schemeClr val="lt1"/>
              </a:buClr>
              <a:buSzPts val="3500"/>
              <a:buFont typeface="Arial"/>
              <a:buNone/>
            </a:pPr>
            <a:r>
              <a:rPr lang="en-US" sz="3000" b="1"/>
              <a:t>Let us pray.</a:t>
            </a:r>
            <a:endParaRPr b="1"/>
          </a:p>
          <a:p>
            <a:pPr marL="457200" marR="0" lvl="0" indent="-228600" algn="ctr" rtl="0">
              <a:lnSpc>
                <a:spcPct val="90000"/>
              </a:lnSpc>
              <a:spcBef>
                <a:spcPts val="1000"/>
              </a:spcBef>
              <a:spcAft>
                <a:spcPts val="0"/>
              </a:spcAft>
              <a:buClr>
                <a:schemeClr val="lt1"/>
              </a:buClr>
              <a:buSzPts val="3500"/>
              <a:buFont typeface="Arial"/>
              <a:buNone/>
            </a:pPr>
            <a:endParaRPr/>
          </a:p>
        </p:txBody>
      </p:sp>
      <p:pic>
        <p:nvPicPr>
          <p:cNvPr id="291" name="Google Shape;291;p7"/>
          <p:cNvPicPr preferRelativeResize="0"/>
          <p:nvPr/>
        </p:nvPicPr>
        <p:blipFill rotWithShape="1">
          <a:blip r:embed="rId3">
            <a:alphaModFix/>
          </a:blip>
          <a:srcRect l="14907" r="20323"/>
          <a:stretch/>
        </p:blipFill>
        <p:spPr>
          <a:xfrm>
            <a:off x="5514975" y="0"/>
            <a:ext cx="6662737"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1114945cd08_1_37"/>
          <p:cNvSpPr txBox="1">
            <a:spLocks noGrp="1"/>
          </p:cNvSpPr>
          <p:nvPr>
            <p:ph type="body" idx="1"/>
          </p:nvPr>
        </p:nvSpPr>
        <p:spPr>
          <a:xfrm>
            <a:off x="650975" y="575525"/>
            <a:ext cx="8265900" cy="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500"/>
              <a:buNone/>
            </a:pPr>
            <a:r>
              <a:rPr lang="en-US" b="1"/>
              <a:t>Closing Prayer</a:t>
            </a:r>
            <a:endParaRPr b="1"/>
          </a:p>
        </p:txBody>
      </p:sp>
      <p:sp>
        <p:nvSpPr>
          <p:cNvPr id="298" name="Google Shape;298;g1114945cd08_1_37"/>
          <p:cNvSpPr txBox="1">
            <a:spLocks noGrp="1"/>
          </p:cNvSpPr>
          <p:nvPr>
            <p:ph type="body" idx="3"/>
          </p:nvPr>
        </p:nvSpPr>
        <p:spPr>
          <a:xfrm>
            <a:off x="870175" y="1176125"/>
            <a:ext cx="10528800" cy="4970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500"/>
              </a:spcBef>
              <a:spcAft>
                <a:spcPts val="0"/>
              </a:spcAft>
              <a:buClr>
                <a:schemeClr val="dk1"/>
              </a:buClr>
              <a:buSzPts val="1100"/>
              <a:buFont typeface="Arial"/>
              <a:buNone/>
            </a:pPr>
            <a:r>
              <a:rPr lang="en-US" sz="2900"/>
              <a:t>Loving God, We thank you for drawing us into the work of justice and flourishing, envisioned by Episcopal Relief &amp; Development.</a:t>
            </a:r>
            <a:endParaRPr sz="2900"/>
          </a:p>
          <a:p>
            <a:pPr marL="0" lvl="0" indent="0" algn="l" rtl="0">
              <a:lnSpc>
                <a:spcPct val="100000"/>
              </a:lnSpc>
              <a:spcBef>
                <a:spcPts val="500"/>
              </a:spcBef>
              <a:spcAft>
                <a:spcPts val="0"/>
              </a:spcAft>
              <a:buClr>
                <a:schemeClr val="dk1"/>
              </a:buClr>
              <a:buSzPts val="1100"/>
              <a:buFont typeface="Arial"/>
              <a:buNone/>
            </a:pPr>
            <a:r>
              <a:rPr lang="en-US" sz="2900"/>
              <a:t>We ask your blessing upon this learning community, </a:t>
            </a:r>
            <a:endParaRPr sz="2900"/>
          </a:p>
          <a:p>
            <a:pPr marL="0" lvl="0" indent="0" algn="l" rtl="0">
              <a:lnSpc>
                <a:spcPct val="100000"/>
              </a:lnSpc>
              <a:spcBef>
                <a:spcPts val="500"/>
              </a:spcBef>
              <a:spcAft>
                <a:spcPts val="0"/>
              </a:spcAft>
              <a:buClr>
                <a:schemeClr val="dk1"/>
              </a:buClr>
              <a:buSzPts val="1100"/>
              <a:buFont typeface="Arial"/>
              <a:buNone/>
            </a:pPr>
            <a:r>
              <a:rPr lang="en-US" sz="2900"/>
              <a:t>seeking to grow in understanding and commitment.</a:t>
            </a:r>
            <a:endParaRPr sz="2900"/>
          </a:p>
          <a:p>
            <a:pPr marL="0" lvl="0" indent="0" algn="l" rtl="0">
              <a:lnSpc>
                <a:spcPct val="100000"/>
              </a:lnSpc>
              <a:spcBef>
                <a:spcPts val="500"/>
              </a:spcBef>
              <a:spcAft>
                <a:spcPts val="0"/>
              </a:spcAft>
              <a:buClr>
                <a:schemeClr val="dk1"/>
              </a:buClr>
              <a:buSzPts val="1100"/>
              <a:buFont typeface="Arial"/>
              <a:buNone/>
            </a:pPr>
            <a:r>
              <a:rPr lang="en-US" sz="2900"/>
              <a:t>Guide us, we pray, to walk in your way, so that we may embody the world that we deeply desire and long for.</a:t>
            </a:r>
            <a:endParaRPr sz="2900"/>
          </a:p>
          <a:p>
            <a:pPr marL="0" lvl="0" indent="0" algn="l" rtl="0">
              <a:lnSpc>
                <a:spcPct val="100000"/>
              </a:lnSpc>
              <a:spcBef>
                <a:spcPts val="500"/>
              </a:spcBef>
              <a:spcAft>
                <a:spcPts val="0"/>
              </a:spcAft>
              <a:buClr>
                <a:schemeClr val="dk1"/>
              </a:buClr>
              <a:buSzPts val="1100"/>
              <a:buFont typeface="Arial"/>
              <a:buNone/>
            </a:pPr>
            <a:r>
              <a:rPr lang="en-US" sz="2900"/>
              <a:t>Bless our loving actions in our daily lives, our families and partnerships, our communities and connections, </a:t>
            </a:r>
            <a:endParaRPr sz="2900"/>
          </a:p>
          <a:p>
            <a:pPr marL="0" lvl="0" indent="0" algn="l" rtl="0">
              <a:lnSpc>
                <a:spcPct val="100000"/>
              </a:lnSpc>
              <a:spcBef>
                <a:spcPts val="500"/>
              </a:spcBef>
              <a:spcAft>
                <a:spcPts val="0"/>
              </a:spcAft>
              <a:buClr>
                <a:schemeClr val="dk1"/>
              </a:buClr>
              <a:buSzPts val="1100"/>
              <a:buFont typeface="Arial"/>
              <a:buNone/>
            </a:pPr>
            <a:r>
              <a:rPr lang="en-US" sz="2900"/>
              <a:t>for the Family of God and for all of God’s creation. </a:t>
            </a:r>
            <a:r>
              <a:rPr lang="en-US" sz="2900" i="1"/>
              <a:t>Amen</a:t>
            </a:r>
            <a:r>
              <a:rPr lang="en-US" sz="2900"/>
              <a:t>.</a:t>
            </a:r>
            <a:endParaRPr sz="2900"/>
          </a:p>
        </p:txBody>
      </p:sp>
      <p:sp>
        <p:nvSpPr>
          <p:cNvPr id="299" name="Google Shape;299;g1114945cd08_1_37"/>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2"/>
          <p:cNvSpPr txBox="1">
            <a:spLocks noGrp="1"/>
          </p:cNvSpPr>
          <p:nvPr>
            <p:ph type="body" idx="1"/>
          </p:nvPr>
        </p:nvSpPr>
        <p:spPr>
          <a:xfrm>
            <a:off x="833252" y="554750"/>
            <a:ext cx="8442366" cy="56746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t>At Home</a:t>
            </a:r>
            <a:endParaRPr b="1"/>
          </a:p>
          <a:p>
            <a:pPr marL="0" lvl="0" indent="0" algn="l" rtl="0">
              <a:lnSpc>
                <a:spcPct val="90000"/>
              </a:lnSpc>
              <a:spcBef>
                <a:spcPts val="0"/>
              </a:spcBef>
              <a:spcAft>
                <a:spcPts val="0"/>
              </a:spcAft>
              <a:buClr>
                <a:schemeClr val="dk1"/>
              </a:buClr>
              <a:buSzPts val="3500"/>
              <a:buNone/>
            </a:pPr>
            <a:endParaRPr/>
          </a:p>
        </p:txBody>
      </p:sp>
      <p:sp>
        <p:nvSpPr>
          <p:cNvPr id="305" name="Google Shape;305;p12"/>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sp>
        <p:nvSpPr>
          <p:cNvPr id="306" name="Google Shape;306;p12"/>
          <p:cNvSpPr txBox="1">
            <a:spLocks noGrp="1"/>
          </p:cNvSpPr>
          <p:nvPr>
            <p:ph type="body" idx="2"/>
          </p:nvPr>
        </p:nvSpPr>
        <p:spPr>
          <a:xfrm>
            <a:off x="742400" y="1456349"/>
            <a:ext cx="10320000" cy="83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Choose one or more links to explore the topic more deeply: </a:t>
            </a:r>
            <a:endParaRPr/>
          </a:p>
          <a:p>
            <a:pPr marL="0" lvl="0" indent="0" algn="l" rtl="0">
              <a:lnSpc>
                <a:spcPct val="90000"/>
              </a:lnSpc>
              <a:spcBef>
                <a:spcPts val="0"/>
              </a:spcBef>
              <a:spcAft>
                <a:spcPts val="0"/>
              </a:spcAft>
              <a:buClr>
                <a:schemeClr val="dk1"/>
              </a:buClr>
              <a:buSzPts val="3000"/>
              <a:buFont typeface="Arial"/>
              <a:buNone/>
            </a:pPr>
            <a:endParaRPr>
              <a:solidFill>
                <a:srgbClr val="7F7F7F"/>
              </a:solidFill>
            </a:endParaRPr>
          </a:p>
          <a:p>
            <a:pPr marL="0" lvl="0" indent="0" algn="l" rtl="0">
              <a:lnSpc>
                <a:spcPct val="90000"/>
              </a:lnSpc>
              <a:spcBef>
                <a:spcPts val="0"/>
              </a:spcBef>
              <a:spcAft>
                <a:spcPts val="0"/>
              </a:spcAft>
              <a:buClr>
                <a:schemeClr val="dk1"/>
              </a:buClr>
              <a:buSzPts val="3000"/>
              <a:buFont typeface="Arial"/>
              <a:buNone/>
            </a:pPr>
            <a:endParaRPr sz="2600">
              <a:solidFill>
                <a:srgbClr val="7F7F7F"/>
              </a:solidFill>
            </a:endParaRPr>
          </a:p>
        </p:txBody>
      </p:sp>
      <p:sp>
        <p:nvSpPr>
          <p:cNvPr id="307" name="Google Shape;307;p12"/>
          <p:cNvSpPr txBox="1">
            <a:spLocks noGrp="1"/>
          </p:cNvSpPr>
          <p:nvPr>
            <p:ph type="body" idx="3"/>
          </p:nvPr>
        </p:nvSpPr>
        <p:spPr>
          <a:xfrm>
            <a:off x="742400" y="3166275"/>
            <a:ext cx="1952400" cy="40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400"/>
              <a:buNone/>
            </a:pPr>
            <a:r>
              <a:rPr lang="en-US" b="0">
                <a:solidFill>
                  <a:srgbClr val="485560"/>
                </a:solidFill>
                <a:highlight>
                  <a:srgbClr val="FFFFFF"/>
                </a:highlight>
              </a:rPr>
              <a:t> </a:t>
            </a:r>
            <a:r>
              <a:rPr lang="en-US">
                <a:solidFill>
                  <a:schemeClr val="dk1"/>
                </a:solidFill>
                <a:highlight>
                  <a:srgbClr val="FFFFFF"/>
                </a:highlight>
              </a:rPr>
              <a:t>Art</a:t>
            </a:r>
            <a:endParaRPr sz="3000">
              <a:solidFill>
                <a:schemeClr val="dk1"/>
              </a:solidFill>
            </a:endParaRPr>
          </a:p>
        </p:txBody>
      </p:sp>
      <p:sp>
        <p:nvSpPr>
          <p:cNvPr id="308" name="Google Shape;308;p12"/>
          <p:cNvSpPr txBox="1">
            <a:spLocks noGrp="1"/>
          </p:cNvSpPr>
          <p:nvPr>
            <p:ph type="body" idx="4"/>
          </p:nvPr>
        </p:nvSpPr>
        <p:spPr>
          <a:xfrm>
            <a:off x="845820" y="3690912"/>
            <a:ext cx="3316200" cy="1282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b="1" u="sng">
                <a:solidFill>
                  <a:schemeClr val="hlink"/>
                </a:solidFill>
                <a:hlinkClick r:id="rId3"/>
              </a:rPr>
              <a:t>https://bit.ly/3kYB5gj</a:t>
            </a:r>
            <a:endParaRPr sz="1800" b="1">
              <a:solidFill>
                <a:schemeClr val="accent1"/>
              </a:solidFill>
            </a:endParaRPr>
          </a:p>
          <a:p>
            <a:pPr marL="0" lvl="0" indent="0" algn="l" rtl="0">
              <a:lnSpc>
                <a:spcPct val="115000"/>
              </a:lnSpc>
              <a:spcBef>
                <a:spcPts val="1200"/>
              </a:spcBef>
              <a:spcAft>
                <a:spcPts val="1200"/>
              </a:spcAft>
              <a:buClr>
                <a:schemeClr val="dk1"/>
              </a:buClr>
              <a:buSzPts val="1100"/>
              <a:buFont typeface="Arial"/>
              <a:buNone/>
            </a:pPr>
            <a:endParaRPr sz="1800" b="1">
              <a:solidFill>
                <a:schemeClr val="accent1"/>
              </a:solidFill>
            </a:endParaRPr>
          </a:p>
        </p:txBody>
      </p:sp>
      <p:sp>
        <p:nvSpPr>
          <p:cNvPr id="309" name="Google Shape;309;p12"/>
          <p:cNvSpPr txBox="1">
            <a:spLocks noGrp="1"/>
          </p:cNvSpPr>
          <p:nvPr>
            <p:ph type="body" idx="5"/>
          </p:nvPr>
        </p:nvSpPr>
        <p:spPr>
          <a:xfrm>
            <a:off x="4400962" y="3166267"/>
            <a:ext cx="3253674" cy="4023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400"/>
              <a:buNone/>
            </a:pPr>
            <a:r>
              <a:rPr lang="en-US">
                <a:solidFill>
                  <a:schemeClr val="dk1"/>
                </a:solidFill>
              </a:rPr>
              <a:t>Music</a:t>
            </a:r>
            <a:endParaRPr>
              <a:solidFill>
                <a:schemeClr val="dk1"/>
              </a:solidFill>
            </a:endParaRPr>
          </a:p>
        </p:txBody>
      </p:sp>
      <p:sp>
        <p:nvSpPr>
          <p:cNvPr id="310" name="Google Shape;310;p12"/>
          <p:cNvSpPr txBox="1">
            <a:spLocks noGrp="1"/>
          </p:cNvSpPr>
          <p:nvPr>
            <p:ph type="body" idx="6"/>
          </p:nvPr>
        </p:nvSpPr>
        <p:spPr>
          <a:xfrm>
            <a:off x="4400775" y="3759492"/>
            <a:ext cx="3253800" cy="1282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b="1" u="sng">
                <a:solidFill>
                  <a:schemeClr val="hlink"/>
                </a:solidFill>
                <a:hlinkClick r:id="rId4"/>
              </a:rPr>
              <a:t>https://bit.ly/3M3UQig</a:t>
            </a:r>
            <a:endParaRPr sz="1800" b="1">
              <a:solidFill>
                <a:schemeClr val="accent1"/>
              </a:solidFill>
            </a:endParaRPr>
          </a:p>
          <a:p>
            <a:pPr marL="0" lvl="0" indent="0" algn="l" rtl="0">
              <a:lnSpc>
                <a:spcPct val="90000"/>
              </a:lnSpc>
              <a:spcBef>
                <a:spcPts val="1200"/>
              </a:spcBef>
              <a:spcAft>
                <a:spcPts val="0"/>
              </a:spcAft>
              <a:buSzPts val="2000"/>
              <a:buNone/>
            </a:pPr>
            <a:endParaRPr sz="1800" b="1">
              <a:solidFill>
                <a:schemeClr val="accent1"/>
              </a:solidFill>
            </a:endParaRPr>
          </a:p>
          <a:p>
            <a:pPr marL="0" lvl="0" indent="0" algn="l" rtl="0">
              <a:lnSpc>
                <a:spcPct val="90000"/>
              </a:lnSpc>
              <a:spcBef>
                <a:spcPts val="0"/>
              </a:spcBef>
              <a:spcAft>
                <a:spcPts val="0"/>
              </a:spcAft>
              <a:buSzPts val="2000"/>
              <a:buNone/>
            </a:pPr>
            <a:endParaRPr/>
          </a:p>
          <a:p>
            <a:pPr marL="0" lvl="0" indent="0" algn="l" rtl="0">
              <a:lnSpc>
                <a:spcPct val="90000"/>
              </a:lnSpc>
              <a:spcBef>
                <a:spcPts val="0"/>
              </a:spcBef>
              <a:spcAft>
                <a:spcPts val="0"/>
              </a:spcAft>
              <a:buClr>
                <a:schemeClr val="dk1"/>
              </a:buClr>
              <a:buSzPts val="2000"/>
              <a:buNone/>
            </a:pPr>
            <a:endParaRPr/>
          </a:p>
        </p:txBody>
      </p:sp>
      <p:sp>
        <p:nvSpPr>
          <p:cNvPr id="311" name="Google Shape;311;p12"/>
          <p:cNvSpPr txBox="1">
            <a:spLocks noGrp="1"/>
          </p:cNvSpPr>
          <p:nvPr>
            <p:ph type="body" idx="7"/>
          </p:nvPr>
        </p:nvSpPr>
        <p:spPr>
          <a:xfrm>
            <a:off x="7961575" y="3166275"/>
            <a:ext cx="1606200" cy="40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400"/>
              <a:buNone/>
            </a:pPr>
            <a:r>
              <a:rPr lang="en-US">
                <a:solidFill>
                  <a:schemeClr val="dk1"/>
                </a:solidFill>
              </a:rPr>
              <a:t>Ted Talk</a:t>
            </a:r>
            <a:endParaRPr>
              <a:solidFill>
                <a:schemeClr val="dk1"/>
              </a:solidFill>
            </a:endParaRPr>
          </a:p>
        </p:txBody>
      </p:sp>
      <p:sp>
        <p:nvSpPr>
          <p:cNvPr id="312" name="Google Shape;312;p12"/>
          <p:cNvSpPr txBox="1">
            <a:spLocks noGrp="1"/>
          </p:cNvSpPr>
          <p:nvPr>
            <p:ph type="body" idx="8"/>
          </p:nvPr>
        </p:nvSpPr>
        <p:spPr>
          <a:xfrm>
            <a:off x="7961400" y="3713772"/>
            <a:ext cx="3316200" cy="1458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b="1" u="sng">
                <a:solidFill>
                  <a:schemeClr val="hlink"/>
                </a:solidFill>
                <a:hlinkClick r:id="rId5"/>
              </a:rPr>
              <a:t>https://bit.ly/3srRGx7</a:t>
            </a:r>
            <a:endParaRPr sz="1800" b="1">
              <a:solidFill>
                <a:schemeClr val="accent1"/>
              </a:solidFill>
            </a:endParaRPr>
          </a:p>
          <a:p>
            <a:pPr marL="0" lvl="0" indent="0" algn="l" rtl="0">
              <a:lnSpc>
                <a:spcPct val="115000"/>
              </a:lnSpc>
              <a:spcBef>
                <a:spcPts val="1200"/>
              </a:spcBef>
              <a:spcAft>
                <a:spcPts val="1200"/>
              </a:spcAft>
              <a:buClr>
                <a:schemeClr val="dk1"/>
              </a:buClr>
              <a:buSzPts val="1100"/>
              <a:buFont typeface="Arial"/>
              <a:buNone/>
            </a:pPr>
            <a:endParaRPr sz="1800" b="1">
              <a:solidFill>
                <a:schemeClr val="accen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4"/>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pic>
        <p:nvPicPr>
          <p:cNvPr id="3" name="Picture 2">
            <a:extLst>
              <a:ext uri="{FF2B5EF4-FFF2-40B4-BE49-F238E27FC236}">
                <a16:creationId xmlns:a16="http://schemas.microsoft.com/office/drawing/2014/main" id="{C1221656-2FD8-C26B-0496-3B7E75EAD259}"/>
              </a:ext>
            </a:extLst>
          </p:cNvPr>
          <p:cNvPicPr>
            <a:picLocks noChangeAspect="1"/>
          </p:cNvPicPr>
          <p:nvPr/>
        </p:nvPicPr>
        <p:blipFill>
          <a:blip r:embed="rId3"/>
          <a:stretch>
            <a:fillRect/>
          </a:stretch>
        </p:blipFill>
        <p:spPr>
          <a:xfrm>
            <a:off x="1714500" y="1035774"/>
            <a:ext cx="8763000" cy="38390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12a56c6a350_0_1"/>
          <p:cNvSpPr txBox="1">
            <a:spLocks noGrp="1"/>
          </p:cNvSpPr>
          <p:nvPr>
            <p:ph type="body" idx="1"/>
          </p:nvPr>
        </p:nvSpPr>
        <p:spPr>
          <a:xfrm>
            <a:off x="450200" y="2449875"/>
            <a:ext cx="11224800" cy="4044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600">
                <a:solidFill>
                  <a:schemeClr val="dk1"/>
                </a:solidFill>
              </a:rPr>
              <a:t>We ask you, loving God, to open our eyes to what is happening in communities at risk around the world. Guide us as we review the transformative responses of Episcopal Relief &amp; Development. </a:t>
            </a:r>
            <a:endParaRPr sz="26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6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2600">
                <a:solidFill>
                  <a:schemeClr val="dk1"/>
                </a:solidFill>
              </a:rPr>
              <a:t>Open our hearts to see where we might feel led to be of service, too. </a:t>
            </a:r>
            <a:br>
              <a:rPr lang="en-US" sz="2600">
                <a:solidFill>
                  <a:schemeClr val="dk1"/>
                </a:solidFill>
              </a:rPr>
            </a:br>
            <a:r>
              <a:rPr lang="en-US" sz="2600" i="1">
                <a:solidFill>
                  <a:schemeClr val="dk1"/>
                </a:solidFill>
              </a:rPr>
              <a:t>Amen.</a:t>
            </a:r>
            <a:endParaRPr sz="2600"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600" b="1">
              <a:solidFill>
                <a:schemeClr val="dk1"/>
              </a:solidFill>
            </a:endParaRPr>
          </a:p>
        </p:txBody>
      </p:sp>
      <p:sp>
        <p:nvSpPr>
          <p:cNvPr id="124" name="Google Shape;124;g12a56c6a350_0_1"/>
          <p:cNvSpPr txBox="1">
            <a:spLocks noGrp="1"/>
          </p:cNvSpPr>
          <p:nvPr>
            <p:ph type="body" idx="2"/>
          </p:nvPr>
        </p:nvSpPr>
        <p:spPr>
          <a:xfrm>
            <a:off x="1874842" y="1765883"/>
            <a:ext cx="8442300" cy="60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t>Prayer</a:t>
            </a:r>
            <a:endParaRPr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d1d54bcec0_0_8"/>
          <p:cNvSpPr txBox="1">
            <a:spLocks noGrp="1"/>
          </p:cNvSpPr>
          <p:nvPr>
            <p:ph type="body" idx="1"/>
          </p:nvPr>
        </p:nvSpPr>
        <p:spPr>
          <a:xfrm>
            <a:off x="794662" y="3410254"/>
            <a:ext cx="6700800" cy="2339036"/>
          </a:xfrm>
          <a:prstGeom prst="rect">
            <a:avLst/>
          </a:prstGeom>
          <a:noFill/>
          <a:ln>
            <a:noFill/>
          </a:ln>
        </p:spPr>
        <p:txBody>
          <a:bodyPr spcFirstLastPara="1" wrap="square" lIns="91425" tIns="45700" rIns="91425" bIns="45700" anchor="t" anchorCtr="0">
            <a:noAutofit/>
          </a:bodyPr>
          <a:lstStyle/>
          <a:p>
            <a:pPr marL="457200" lvl="0" indent="-419100" algn="l" rtl="0">
              <a:lnSpc>
                <a:spcPct val="115000"/>
              </a:lnSpc>
              <a:spcBef>
                <a:spcPts val="0"/>
              </a:spcBef>
              <a:spcAft>
                <a:spcPts val="0"/>
              </a:spcAft>
              <a:buClr>
                <a:schemeClr val="dk1"/>
              </a:buClr>
              <a:buSzPts val="3000"/>
              <a:buFont typeface="Roboto"/>
              <a:buChar char="●"/>
            </a:pPr>
            <a:r>
              <a:rPr lang="en-US">
                <a:solidFill>
                  <a:schemeClr val="dk1"/>
                </a:solidFill>
              </a:rPr>
              <a:t>Group Prayer </a:t>
            </a:r>
            <a:endParaRPr>
              <a:solidFill>
                <a:schemeClr val="dk1"/>
              </a:solidFill>
            </a:endParaRPr>
          </a:p>
          <a:p>
            <a:pPr marL="457200" lvl="0" indent="-419100" algn="l" rtl="0">
              <a:lnSpc>
                <a:spcPct val="115000"/>
              </a:lnSpc>
              <a:spcBef>
                <a:spcPts val="0"/>
              </a:spcBef>
              <a:spcAft>
                <a:spcPts val="0"/>
              </a:spcAft>
              <a:buClr>
                <a:schemeClr val="dk1"/>
              </a:buClr>
              <a:buSzPts val="3000"/>
              <a:buFont typeface="Roboto"/>
              <a:buChar char="●"/>
            </a:pPr>
            <a:r>
              <a:rPr lang="en-US">
                <a:solidFill>
                  <a:schemeClr val="dk1"/>
                </a:solidFill>
              </a:rPr>
              <a:t>Guided Meditation </a:t>
            </a:r>
            <a:endParaRPr>
              <a:solidFill>
                <a:schemeClr val="dk1"/>
              </a:solidFill>
            </a:endParaRPr>
          </a:p>
          <a:p>
            <a:pPr marL="457200" lvl="0" indent="-419100" algn="l" rtl="0">
              <a:lnSpc>
                <a:spcPct val="115000"/>
              </a:lnSpc>
              <a:spcBef>
                <a:spcPts val="0"/>
              </a:spcBef>
              <a:spcAft>
                <a:spcPts val="0"/>
              </a:spcAft>
              <a:buClr>
                <a:schemeClr val="dk1"/>
              </a:buClr>
              <a:buSzPts val="3000"/>
              <a:buFont typeface="Roboto"/>
              <a:buChar char="●"/>
            </a:pPr>
            <a:r>
              <a:rPr lang="en-US">
                <a:solidFill>
                  <a:schemeClr val="dk1"/>
                </a:solidFill>
              </a:rPr>
              <a:t>Intercessory Prayer at Home</a:t>
            </a:r>
            <a:endParaRPr>
              <a:solidFill>
                <a:schemeClr val="dk1"/>
              </a:solidFill>
            </a:endParaRPr>
          </a:p>
        </p:txBody>
      </p:sp>
      <p:sp>
        <p:nvSpPr>
          <p:cNvPr id="131" name="Google Shape;131;gd1d54bcec0_0_8"/>
          <p:cNvSpPr txBox="1">
            <a:spLocks noGrp="1"/>
          </p:cNvSpPr>
          <p:nvPr>
            <p:ph type="body" idx="2"/>
          </p:nvPr>
        </p:nvSpPr>
        <p:spPr>
          <a:xfrm>
            <a:off x="794662" y="2499130"/>
            <a:ext cx="6700800" cy="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500"/>
              <a:buNone/>
            </a:pPr>
            <a:r>
              <a:rPr lang="en-US" b="1"/>
              <a:t>Group Rule of Life</a:t>
            </a:r>
            <a:endParaRPr b="1"/>
          </a:p>
          <a:p>
            <a:pPr marL="0" lvl="0" indent="0" algn="ctr" rtl="0">
              <a:lnSpc>
                <a:spcPct val="90000"/>
              </a:lnSpc>
              <a:spcBef>
                <a:spcPts val="1000"/>
              </a:spcBef>
              <a:spcAft>
                <a:spcPts val="0"/>
              </a:spcAft>
              <a:buSzPts val="3500"/>
              <a:buNone/>
            </a:pPr>
            <a:endParaRPr/>
          </a:p>
        </p:txBody>
      </p:sp>
      <p:pic>
        <p:nvPicPr>
          <p:cNvPr id="132" name="Google Shape;132;gd1d54bcec0_0_8"/>
          <p:cNvPicPr preferRelativeResize="0"/>
          <p:nvPr/>
        </p:nvPicPr>
        <p:blipFill rotWithShape="1">
          <a:blip r:embed="rId3">
            <a:alphaModFix/>
          </a:blip>
          <a:srcRect l="19746"/>
          <a:stretch/>
        </p:blipFill>
        <p:spPr>
          <a:xfrm>
            <a:off x="8115883" y="2319123"/>
            <a:ext cx="3921018" cy="2182262"/>
          </a:xfrm>
          <a:prstGeom prst="rect">
            <a:avLst/>
          </a:prstGeom>
          <a:noFill/>
          <a:ln>
            <a:noFill/>
          </a:ln>
        </p:spPr>
      </p:pic>
      <p:pic>
        <p:nvPicPr>
          <p:cNvPr id="133" name="Google Shape;133;gd1d54bcec0_0_8"/>
          <p:cNvPicPr preferRelativeResize="0"/>
          <p:nvPr/>
        </p:nvPicPr>
        <p:blipFill rotWithShape="1">
          <a:blip r:embed="rId4">
            <a:alphaModFix/>
          </a:blip>
          <a:srcRect b="16516"/>
          <a:stretch/>
        </p:blipFill>
        <p:spPr>
          <a:xfrm>
            <a:off x="8115883" y="4551294"/>
            <a:ext cx="3921018" cy="21822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
          <p:cNvSpPr txBox="1"/>
          <p:nvPr/>
        </p:nvSpPr>
        <p:spPr>
          <a:xfrm flipH="1">
            <a:off x="502175" y="1814425"/>
            <a:ext cx="7233900" cy="1208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endParaRPr sz="3500" b="0" i="0" u="none" strike="noStrike" cap="none">
              <a:solidFill>
                <a:schemeClr val="dk1"/>
              </a:solidFill>
              <a:latin typeface="Roboto"/>
              <a:ea typeface="Roboto"/>
              <a:cs typeface="Roboto"/>
              <a:sym typeface="Roboto"/>
            </a:endParaRPr>
          </a:p>
          <a:p>
            <a:pPr marL="0" marR="0" lvl="0" indent="0" algn="l" rtl="0">
              <a:lnSpc>
                <a:spcPct val="90000"/>
              </a:lnSpc>
              <a:spcBef>
                <a:spcPts val="0"/>
              </a:spcBef>
              <a:spcAft>
                <a:spcPts val="0"/>
              </a:spcAft>
              <a:buClr>
                <a:schemeClr val="dk1"/>
              </a:buClr>
              <a:buSzPts val="3500"/>
              <a:buFont typeface="Arial"/>
              <a:buNone/>
            </a:pPr>
            <a:endParaRPr sz="3500" b="0" i="0" u="none" strike="noStrike" cap="none">
              <a:solidFill>
                <a:schemeClr val="dk1"/>
              </a:solidFill>
              <a:latin typeface="Roboto"/>
              <a:ea typeface="Roboto"/>
              <a:cs typeface="Roboto"/>
              <a:sym typeface="Roboto"/>
            </a:endParaRPr>
          </a:p>
        </p:txBody>
      </p:sp>
      <p:sp>
        <p:nvSpPr>
          <p:cNvPr id="139" name="Google Shape;139;p2"/>
          <p:cNvSpPr txBox="1"/>
          <p:nvPr/>
        </p:nvSpPr>
        <p:spPr>
          <a:xfrm>
            <a:off x="423300" y="2543500"/>
            <a:ext cx="11345400" cy="295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000" b="0" i="0" u="none" strike="noStrike" cap="none" dirty="0">
                <a:solidFill>
                  <a:schemeClr val="dk1"/>
                </a:solidFill>
                <a:highlight>
                  <a:schemeClr val="lt1"/>
                </a:highlight>
                <a:latin typeface="Roboto"/>
                <a:ea typeface="Roboto"/>
                <a:cs typeface="Roboto"/>
                <a:sym typeface="Roboto"/>
              </a:rPr>
              <a:t>Every woman should live a life free from violence and be treated with dignity and respect.</a:t>
            </a:r>
            <a:br>
              <a:rPr lang="en-US" sz="3000" dirty="0">
                <a:solidFill>
                  <a:schemeClr val="dk1"/>
                </a:solidFill>
                <a:highlight>
                  <a:schemeClr val="lt1"/>
                </a:highlight>
                <a:latin typeface="Roboto"/>
                <a:ea typeface="Roboto"/>
                <a:cs typeface="Roboto"/>
                <a:sym typeface="Roboto"/>
              </a:rPr>
            </a:br>
            <a:br>
              <a:rPr lang="en-US" sz="3000" dirty="0">
                <a:solidFill>
                  <a:schemeClr val="dk1"/>
                </a:solidFill>
                <a:highlight>
                  <a:schemeClr val="lt1"/>
                </a:highlight>
                <a:latin typeface="Roboto"/>
                <a:ea typeface="Roboto"/>
                <a:cs typeface="Roboto"/>
                <a:sym typeface="Roboto"/>
              </a:rPr>
            </a:br>
            <a:r>
              <a:rPr lang="en-US" sz="3000" b="0" i="0" u="none" strike="noStrike" cap="none" dirty="0">
                <a:solidFill>
                  <a:schemeClr val="dk1"/>
                </a:solidFill>
                <a:highlight>
                  <a:schemeClr val="lt1"/>
                </a:highlight>
                <a:latin typeface="Roboto"/>
                <a:ea typeface="Roboto"/>
                <a:cs typeface="Roboto"/>
                <a:sym typeface="Roboto"/>
              </a:rPr>
              <a:t>There are often barriers to a woman’s growth and development, particularly the ongoing violence against women that takes place in many parts of the world. </a:t>
            </a:r>
            <a:endParaRPr sz="3000" b="0" i="0" u="none" strike="noStrike" cap="none" dirty="0">
              <a:solidFill>
                <a:schemeClr val="dk1"/>
              </a:solidFill>
              <a:latin typeface="Roboto"/>
              <a:ea typeface="Roboto"/>
              <a:cs typeface="Roboto"/>
              <a:sym typeface="Roboto"/>
            </a:endParaRPr>
          </a:p>
        </p:txBody>
      </p:sp>
      <p:sp>
        <p:nvSpPr>
          <p:cNvPr id="140" name="Google Shape;140;p2"/>
          <p:cNvSpPr txBox="1">
            <a:spLocks noGrp="1"/>
          </p:cNvSpPr>
          <p:nvPr>
            <p:ph type="body" idx="1"/>
          </p:nvPr>
        </p:nvSpPr>
        <p:spPr>
          <a:xfrm>
            <a:off x="326825" y="575500"/>
            <a:ext cx="11345400" cy="196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500"/>
              <a:buFont typeface="Arial"/>
              <a:buNone/>
            </a:pPr>
            <a:r>
              <a:rPr lang="en-US"/>
              <a:t>We will explore the Episcopal Relief &amp; Development priorities for </a:t>
            </a:r>
            <a:r>
              <a:rPr lang="en-US" b="1"/>
              <a:t>Women</a:t>
            </a:r>
            <a:r>
              <a:rPr lang="en-US"/>
              <a:t> and how we can apply them in our daily lives.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19dadd474f_0_5"/>
          <p:cNvSpPr txBox="1">
            <a:spLocks noGrp="1"/>
          </p:cNvSpPr>
          <p:nvPr>
            <p:ph type="body" idx="1"/>
          </p:nvPr>
        </p:nvSpPr>
        <p:spPr>
          <a:xfrm>
            <a:off x="499600" y="575532"/>
            <a:ext cx="8709000" cy="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90"/>
              <a:buFont typeface="Arial"/>
              <a:buNone/>
            </a:pPr>
            <a:r>
              <a:rPr lang="en-US" sz="3520" b="1"/>
              <a:t>Opening Prayer - Youth Session </a:t>
            </a:r>
            <a:endParaRPr sz="3520" b="1"/>
          </a:p>
          <a:p>
            <a:pPr marL="0" lvl="0" indent="0" algn="l" rtl="0">
              <a:lnSpc>
                <a:spcPct val="90000"/>
              </a:lnSpc>
              <a:spcBef>
                <a:spcPts val="1000"/>
              </a:spcBef>
              <a:spcAft>
                <a:spcPts val="0"/>
              </a:spcAft>
              <a:buSzPts val="3500"/>
              <a:buNone/>
            </a:pPr>
            <a:endParaRPr/>
          </a:p>
        </p:txBody>
      </p:sp>
      <p:sp>
        <p:nvSpPr>
          <p:cNvPr id="147" name="Google Shape;147;g119dadd474f_0_5"/>
          <p:cNvSpPr txBox="1">
            <a:spLocks noGrp="1"/>
          </p:cNvSpPr>
          <p:nvPr>
            <p:ph type="body" idx="2"/>
          </p:nvPr>
        </p:nvSpPr>
        <p:spPr>
          <a:xfrm>
            <a:off x="1080475" y="1330250"/>
            <a:ext cx="10189500" cy="458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Clr>
                <a:schemeClr val="dk1"/>
              </a:buClr>
              <a:buSzPts val="1100"/>
              <a:buFont typeface="Arial"/>
              <a:buNone/>
            </a:pPr>
            <a:r>
              <a:rPr lang="en-US" sz="3000" dirty="0"/>
              <a:t>We ask your blessing on this learning community, Loving God, that we may be attentive to the movements of your Spirit. Guide us as we grow to understand how we might participate in the global priorities of Episcopal Relief &amp; Development to empower women, nurture children and meet the challenges of climate change and disaster resilience. We offer to you our open hearts and our desire to promote the dignity of all people. In your name we pray. Amen.</a:t>
            </a:r>
            <a:endParaRPr sz="3000" dirty="0"/>
          </a:p>
          <a:p>
            <a:pPr marL="0" lvl="0" indent="0" algn="l" rtl="0">
              <a:lnSpc>
                <a:spcPct val="100000"/>
              </a:lnSpc>
              <a:spcBef>
                <a:spcPts val="0"/>
              </a:spcBef>
              <a:spcAft>
                <a:spcPts val="0"/>
              </a:spcAft>
              <a:buSzPts val="2400"/>
              <a:buNone/>
            </a:pPr>
            <a:endParaRPr sz="3000" dirty="0">
              <a:solidFill>
                <a:srgbClr val="7F7F7F"/>
              </a:solidFill>
            </a:endParaRPr>
          </a:p>
          <a:p>
            <a:pPr marL="0" lvl="0" indent="0" algn="l" rtl="0">
              <a:lnSpc>
                <a:spcPct val="100000"/>
              </a:lnSpc>
              <a:spcBef>
                <a:spcPts val="0"/>
              </a:spcBef>
              <a:spcAft>
                <a:spcPts val="0"/>
              </a:spcAft>
              <a:buClr>
                <a:schemeClr val="dk1"/>
              </a:buClr>
              <a:buSzPts val="1100"/>
              <a:buFont typeface="Arial"/>
              <a:buNone/>
            </a:pPr>
            <a:endParaRPr sz="3000" i="1" dirty="0">
              <a:solidFill>
                <a:srgbClr val="6AA84F"/>
              </a:solidFill>
            </a:endParaRPr>
          </a:p>
        </p:txBody>
      </p:sp>
      <p:sp>
        <p:nvSpPr>
          <p:cNvPr id="148" name="Google Shape;148;g119dadd474f_0_5"/>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d1d54bcec0_0_17"/>
          <p:cNvSpPr txBox="1">
            <a:spLocks noGrp="1"/>
          </p:cNvSpPr>
          <p:nvPr>
            <p:ph type="body" idx="1"/>
          </p:nvPr>
        </p:nvSpPr>
        <p:spPr>
          <a:xfrm>
            <a:off x="499600" y="575532"/>
            <a:ext cx="8708988" cy="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90"/>
              <a:buFont typeface="Arial"/>
              <a:buNone/>
            </a:pPr>
            <a:r>
              <a:rPr lang="en-US" sz="3520" b="1"/>
              <a:t>Opening Prayer - Adult session </a:t>
            </a:r>
            <a:endParaRPr sz="3520" b="1"/>
          </a:p>
          <a:p>
            <a:pPr marL="0" lvl="0" indent="0" algn="l" rtl="0">
              <a:lnSpc>
                <a:spcPct val="90000"/>
              </a:lnSpc>
              <a:spcBef>
                <a:spcPts val="1000"/>
              </a:spcBef>
              <a:spcAft>
                <a:spcPts val="0"/>
              </a:spcAft>
              <a:buSzPts val="3500"/>
              <a:buNone/>
            </a:pPr>
            <a:endParaRPr/>
          </a:p>
        </p:txBody>
      </p:sp>
      <p:sp>
        <p:nvSpPr>
          <p:cNvPr id="155" name="Google Shape;155;gd1d54bcec0_0_17"/>
          <p:cNvSpPr txBox="1">
            <a:spLocks noGrp="1"/>
          </p:cNvSpPr>
          <p:nvPr>
            <p:ph type="body" idx="2"/>
          </p:nvPr>
        </p:nvSpPr>
        <p:spPr>
          <a:xfrm>
            <a:off x="975425" y="1530675"/>
            <a:ext cx="10684800" cy="4449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Clr>
                <a:schemeClr val="dk1"/>
              </a:buClr>
              <a:buSzPts val="1100"/>
              <a:buFont typeface="Arial"/>
              <a:buNone/>
            </a:pPr>
            <a:r>
              <a:rPr lang="en-US" sz="3000" dirty="0"/>
              <a:t>Loving God, We ask your blessing on this learning community, gathered for mutual formation in the ways of love. Fill us with your Spirit, that we may open our hearts to the needs of women and children at risk, as well as the challenges of climate change and disaster resilience. Guide our efforts, we pray, as we discern what is ours to do in Your plan for human flourishing among all people. </a:t>
            </a:r>
            <a:r>
              <a:rPr lang="en-US" sz="3000"/>
              <a:t>May we strive to be your Good News in the world. </a:t>
            </a:r>
            <a:r>
              <a:rPr lang="en-US" sz="3000" i="1" dirty="0"/>
              <a:t>Amen.</a:t>
            </a:r>
            <a:endParaRPr sz="3000" i="1" dirty="0"/>
          </a:p>
          <a:p>
            <a:pPr marL="0" lvl="0" indent="0" algn="l" rtl="0">
              <a:lnSpc>
                <a:spcPct val="100000"/>
              </a:lnSpc>
              <a:spcBef>
                <a:spcPts val="0"/>
              </a:spcBef>
              <a:spcAft>
                <a:spcPts val="0"/>
              </a:spcAft>
              <a:buSzPts val="2400"/>
              <a:buNone/>
            </a:pPr>
            <a:endParaRPr sz="2200" dirty="0"/>
          </a:p>
          <a:p>
            <a:pPr marL="0" lvl="0" indent="0" algn="l" rtl="0">
              <a:lnSpc>
                <a:spcPct val="100000"/>
              </a:lnSpc>
              <a:spcBef>
                <a:spcPts val="0"/>
              </a:spcBef>
              <a:spcAft>
                <a:spcPts val="0"/>
              </a:spcAft>
              <a:buClr>
                <a:schemeClr val="dk1"/>
              </a:buClr>
              <a:buSzPts val="1100"/>
              <a:buFont typeface="Arial"/>
              <a:buNone/>
            </a:pPr>
            <a:endParaRPr sz="1400" dirty="0"/>
          </a:p>
        </p:txBody>
      </p:sp>
      <p:sp>
        <p:nvSpPr>
          <p:cNvPr id="156" name="Google Shape;156;gd1d54bcec0_0_17"/>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body" idx="1"/>
          </p:nvPr>
        </p:nvSpPr>
        <p:spPr>
          <a:xfrm>
            <a:off x="706450" y="1029449"/>
            <a:ext cx="3817800" cy="2967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endParaRPr sz="3000"/>
          </a:p>
          <a:p>
            <a:pPr marL="0" lvl="0" indent="0" algn="ctr" rtl="0">
              <a:lnSpc>
                <a:spcPct val="115000"/>
              </a:lnSpc>
              <a:spcBef>
                <a:spcPts val="1200"/>
              </a:spcBef>
              <a:spcAft>
                <a:spcPts val="1200"/>
              </a:spcAft>
              <a:buClr>
                <a:schemeClr val="dk1"/>
              </a:buClr>
              <a:buSzPts val="1100"/>
              <a:buFont typeface="Arial"/>
              <a:buNone/>
            </a:pPr>
            <a:r>
              <a:rPr lang="en-US" sz="3000"/>
              <a:t>Share your name, [location], and </a:t>
            </a:r>
            <a:r>
              <a:rPr lang="en-US" sz="3000" i="1"/>
              <a:t>one</a:t>
            </a:r>
            <a:r>
              <a:rPr lang="en-US" sz="3000"/>
              <a:t> word for what is on your heart today. </a:t>
            </a:r>
            <a:endParaRPr sz="3000"/>
          </a:p>
        </p:txBody>
      </p:sp>
      <p:sp>
        <p:nvSpPr>
          <p:cNvPr id="162" name="Google Shape;162;p3"/>
          <p:cNvSpPr txBox="1">
            <a:spLocks noGrp="1"/>
          </p:cNvSpPr>
          <p:nvPr>
            <p:ph type="body" idx="1"/>
          </p:nvPr>
        </p:nvSpPr>
        <p:spPr>
          <a:xfrm>
            <a:off x="317925" y="272500"/>
            <a:ext cx="4890000" cy="590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990"/>
              <a:buFont typeface="Arial"/>
              <a:buNone/>
            </a:pPr>
            <a:r>
              <a:rPr lang="en-US" sz="3500">
                <a:solidFill>
                  <a:schemeClr val="lt1"/>
                </a:solidFill>
              </a:rPr>
              <a:t>Introductions</a:t>
            </a:r>
            <a:endParaRPr sz="3500">
              <a:solidFill>
                <a:schemeClr val="lt1"/>
              </a:solidFill>
            </a:endParaRPr>
          </a:p>
          <a:p>
            <a:pPr marL="0" lvl="0" indent="0" algn="l" rtl="0">
              <a:lnSpc>
                <a:spcPct val="90000"/>
              </a:lnSpc>
              <a:spcBef>
                <a:spcPts val="0"/>
              </a:spcBef>
              <a:spcAft>
                <a:spcPts val="0"/>
              </a:spcAft>
              <a:buClr>
                <a:schemeClr val="dk1"/>
              </a:buClr>
              <a:buSzPts val="35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4"/>
          <p:cNvSpPr txBox="1">
            <a:spLocks noGrp="1"/>
          </p:cNvSpPr>
          <p:nvPr>
            <p:ph type="body" idx="1"/>
          </p:nvPr>
        </p:nvSpPr>
        <p:spPr>
          <a:xfrm>
            <a:off x="211950" y="1434200"/>
            <a:ext cx="5450100" cy="4788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500"/>
              <a:buNone/>
            </a:pPr>
            <a:r>
              <a:rPr lang="en-US" b="1"/>
              <a:t>Scripture Reading</a:t>
            </a:r>
            <a:endParaRPr b="1"/>
          </a:p>
          <a:p>
            <a:pPr marL="0" lvl="0" indent="0" algn="l" rtl="0">
              <a:lnSpc>
                <a:spcPct val="90000"/>
              </a:lnSpc>
              <a:spcBef>
                <a:spcPts val="0"/>
              </a:spcBef>
              <a:spcAft>
                <a:spcPts val="0"/>
              </a:spcAft>
              <a:buClr>
                <a:schemeClr val="dk1"/>
              </a:buClr>
              <a:buSzPts val="3500"/>
              <a:buNone/>
            </a:pPr>
            <a:endParaRPr sz="3000">
              <a:solidFill>
                <a:srgbClr val="7F7F7F"/>
              </a:solidFill>
            </a:endParaRPr>
          </a:p>
          <a:p>
            <a:pPr marL="0" lvl="0" indent="0" algn="l" rtl="0">
              <a:lnSpc>
                <a:spcPct val="90000"/>
              </a:lnSpc>
              <a:spcBef>
                <a:spcPts val="0"/>
              </a:spcBef>
              <a:spcAft>
                <a:spcPts val="0"/>
              </a:spcAft>
              <a:buClr>
                <a:schemeClr val="dk1"/>
              </a:buClr>
              <a:buSzPts val="3500"/>
              <a:buNone/>
            </a:pPr>
            <a:endParaRPr sz="3000">
              <a:solidFill>
                <a:srgbClr val="595959"/>
              </a:solidFill>
            </a:endParaRPr>
          </a:p>
          <a:p>
            <a:pPr marL="0" lvl="0" indent="0" algn="l" rtl="0">
              <a:lnSpc>
                <a:spcPct val="90000"/>
              </a:lnSpc>
              <a:spcBef>
                <a:spcPts val="0"/>
              </a:spcBef>
              <a:spcAft>
                <a:spcPts val="0"/>
              </a:spcAft>
              <a:buClr>
                <a:schemeClr val="dk1"/>
              </a:buClr>
              <a:buSzPts val="3500"/>
              <a:buNone/>
            </a:pPr>
            <a:r>
              <a:rPr lang="en-US" sz="3000"/>
              <a:t>They are like trees planted along the riverbank, bearing fruit each season. Their leaves never wither, and they prosper in all they do. </a:t>
            </a:r>
            <a:endParaRPr sz="3000"/>
          </a:p>
          <a:p>
            <a:pPr marL="0" lvl="0" indent="0" algn="l" rtl="0">
              <a:lnSpc>
                <a:spcPct val="90000"/>
              </a:lnSpc>
              <a:spcBef>
                <a:spcPts val="0"/>
              </a:spcBef>
              <a:spcAft>
                <a:spcPts val="0"/>
              </a:spcAft>
              <a:buClr>
                <a:schemeClr val="dk1"/>
              </a:buClr>
              <a:buSzPts val="3500"/>
              <a:buNone/>
            </a:pPr>
            <a:endParaRPr sz="3000"/>
          </a:p>
          <a:p>
            <a:pPr marL="0" lvl="0" indent="0" algn="l" rtl="0">
              <a:lnSpc>
                <a:spcPct val="90000"/>
              </a:lnSpc>
              <a:spcBef>
                <a:spcPts val="0"/>
              </a:spcBef>
              <a:spcAft>
                <a:spcPts val="0"/>
              </a:spcAft>
              <a:buClr>
                <a:schemeClr val="dk1"/>
              </a:buClr>
              <a:buSzPts val="3500"/>
              <a:buNone/>
            </a:pPr>
            <a:r>
              <a:rPr lang="en-US" sz="3000"/>
              <a:t>Psalm 1:3 NLT</a:t>
            </a:r>
            <a:endParaRPr sz="3000"/>
          </a:p>
        </p:txBody>
      </p:sp>
      <p:pic>
        <p:nvPicPr>
          <p:cNvPr id="168" name="Google Shape;168;p4"/>
          <p:cNvPicPr preferRelativeResize="0"/>
          <p:nvPr/>
        </p:nvPicPr>
        <p:blipFill rotWithShape="1">
          <a:blip r:embed="rId3">
            <a:alphaModFix/>
          </a:blip>
          <a:srcRect l="41878" t="8250" r="21841" b="39375"/>
          <a:stretch/>
        </p:blipFill>
        <p:spPr>
          <a:xfrm>
            <a:off x="5857875" y="0"/>
            <a:ext cx="6334126" cy="6858000"/>
          </a:xfrm>
          <a:prstGeom prst="rect">
            <a:avLst/>
          </a:prstGeom>
          <a:noFill/>
          <a:ln>
            <a:noFill/>
          </a:ln>
        </p:spPr>
      </p:pic>
      <p:pic>
        <p:nvPicPr>
          <p:cNvPr id="169" name="Google Shape;169;p4"/>
          <p:cNvPicPr preferRelativeResize="0"/>
          <p:nvPr/>
        </p:nvPicPr>
        <p:blipFill rotWithShape="1">
          <a:blip r:embed="rId4">
            <a:alphaModFix/>
          </a:blip>
          <a:srcRect l="20324" r="18102"/>
          <a:stretch/>
        </p:blipFill>
        <p:spPr>
          <a:xfrm>
            <a:off x="5857875" y="0"/>
            <a:ext cx="6334126"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2470</Words>
  <Application>Microsoft Macintosh PowerPoint</Application>
  <PresentationFormat>Widescreen</PresentationFormat>
  <Paragraphs>175</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Wanqin Nong</dc:creator>
  <cp:lastModifiedBy>sbennett@episcopalrelief.org</cp:lastModifiedBy>
  <cp:revision>4</cp:revision>
  <dcterms:created xsi:type="dcterms:W3CDTF">2018-08-30T16:35:21Z</dcterms:created>
  <dcterms:modified xsi:type="dcterms:W3CDTF">2023-02-28T18:25:19Z</dcterms:modified>
</cp:coreProperties>
</file>